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257" r:id="rId2"/>
    <p:sldId id="259" r:id="rId3"/>
    <p:sldId id="299" r:id="rId4"/>
    <p:sldId id="260" r:id="rId5"/>
    <p:sldId id="262" r:id="rId6"/>
    <p:sldId id="263" r:id="rId7"/>
    <p:sldId id="264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92" r:id="rId17"/>
    <p:sldId id="291" r:id="rId18"/>
    <p:sldId id="274" r:id="rId19"/>
    <p:sldId id="275" r:id="rId20"/>
    <p:sldId id="286" r:id="rId21"/>
    <p:sldId id="277" r:id="rId22"/>
    <p:sldId id="278" r:id="rId23"/>
    <p:sldId id="279" r:id="rId24"/>
    <p:sldId id="297" r:id="rId25"/>
    <p:sldId id="295" r:id="rId26"/>
    <p:sldId id="282" r:id="rId27"/>
    <p:sldId id="289" r:id="rId28"/>
    <p:sldId id="283" r:id="rId29"/>
    <p:sldId id="287" r:id="rId30"/>
    <p:sldId id="285" r:id="rId31"/>
    <p:sldId id="294" r:id="rId32"/>
    <p:sldId id="288" r:id="rId33"/>
    <p:sldId id="290" r:id="rId3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406"/>
    <a:srgbClr val="FF9700"/>
    <a:srgbClr val="682500"/>
    <a:srgbClr val="3C1600"/>
    <a:srgbClr val="47210C"/>
    <a:srgbClr val="AB7942"/>
    <a:srgbClr val="FFBF26"/>
    <a:srgbClr val="388185"/>
    <a:srgbClr val="FFC300"/>
    <a:srgbClr val="DEB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6"/>
    <p:restoredTop sz="94651"/>
  </p:normalViewPr>
  <p:slideViewPr>
    <p:cSldViewPr snapToGrid="0" snapToObjects="1">
      <p:cViewPr varScale="1">
        <p:scale>
          <a:sx n="105" d="100"/>
          <a:sy n="105" d="100"/>
        </p:scale>
        <p:origin x="7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7151F-B22B-E94D-B6F2-5644E771C7F1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55237-01B6-F745-AA44-8559296B0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473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55237-01B6-F745-AA44-8559296B0A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86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55237-01B6-F745-AA44-8559296B0A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97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55237-01B6-F745-AA44-8559296B0A6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3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A6FB-6530-E744-914A-76A020465A6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3F77-5240-564A-A97C-8ACF62812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2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A6FB-6530-E744-914A-76A020465A6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3F77-5240-564A-A97C-8ACF62812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76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A6FB-6530-E744-914A-76A020465A6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3F77-5240-564A-A97C-8ACF62812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9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A6FB-6530-E744-914A-76A020465A6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3F77-5240-564A-A97C-8ACF62812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4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A6FB-6530-E744-914A-76A020465A6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3F77-5240-564A-A97C-8ACF62812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7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A6FB-6530-E744-914A-76A020465A6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3F77-5240-564A-A97C-8ACF62812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27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A6FB-6530-E744-914A-76A020465A6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3F77-5240-564A-A97C-8ACF62812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8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A6FB-6530-E744-914A-76A020465A6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3F77-5240-564A-A97C-8ACF62812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75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A6FB-6530-E744-914A-76A020465A6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3F77-5240-564A-A97C-8ACF62812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58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A6FB-6530-E744-914A-76A020465A6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3F77-5240-564A-A97C-8ACF62812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8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DA6FB-6530-E744-914A-76A020465A6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43F77-5240-564A-A97C-8ACF62812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72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DA6FB-6530-E744-914A-76A020465A69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43F77-5240-564A-A97C-8ACF628127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93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jWrPA91LCE?feature=oembed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4" y="5688446"/>
            <a:ext cx="2433433" cy="104486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158345" y="6025424"/>
            <a:ext cx="63315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</a:rPr>
              <a:t>Message from Bishop Kevin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745" y="-131618"/>
            <a:ext cx="9855200" cy="2133600"/>
          </a:xfrm>
          <a:prstGeom prst="rect">
            <a:avLst/>
          </a:prstGeom>
          <a:noFill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440" y="1689488"/>
            <a:ext cx="7090048" cy="413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71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s://webstockreview.net/images/moses-clipart-clip-art-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357" y="4534632"/>
            <a:ext cx="61722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383" y="4748944"/>
            <a:ext cx="3103574" cy="2069049"/>
          </a:xfrm>
          <a:prstGeom prst="rect">
            <a:avLst/>
          </a:prstGeom>
        </p:spPr>
      </p:pic>
      <p:pic>
        <p:nvPicPr>
          <p:cNvPr id="1028" name="Picture 4" descr="https://encrypted-tbn0.gstatic.com/images?q=tbn:ANd9GcQafDIDFskn0VVl6AjCH6UBMRWLLlgr_uhnjQ&amp;usqp=CA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2" y="474894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https://encrypted-tbn0.gstatic.com/images?q=tbn:ANd9GcQC-Rc_nS90zGZ-WC_qnxZpMUU5xvP1HuJlQw&amp;usqp=CA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23" y="1470911"/>
            <a:ext cx="4001927" cy="2164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76835" y="158273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>
              <a:latin typeface="Big Caslon Medium" charset="0"/>
              <a:ea typeface="Big Caslon Medium" charset="0"/>
              <a:cs typeface="Big Caslon Medium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latin typeface="Big Caslon Medium" charset="0"/>
                <a:ea typeface="Big Caslon Medium" charset="0"/>
                <a:cs typeface="Big Caslon Medium" charset="0"/>
              </a:rPr>
              <a:t>The story of creation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latin typeface="Big Caslon Medium" charset="0"/>
                <a:ea typeface="Big Caslon Medium" charset="0"/>
                <a:cs typeface="Big Caslon Medium" charset="0"/>
              </a:rPr>
              <a:t>The law 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latin typeface="Big Caslon Medium" charset="0"/>
                <a:ea typeface="Big Caslon Medium" charset="0"/>
                <a:cs typeface="Big Caslon Medium" charset="0"/>
              </a:rPr>
              <a:t>History of the Israelites</a:t>
            </a:r>
          </a:p>
          <a:p>
            <a:pPr marL="457200" indent="-457200">
              <a:buFont typeface="Arial" charset="0"/>
              <a:buChar char="•"/>
            </a:pPr>
            <a:r>
              <a:rPr lang="en-US" dirty="0">
                <a:latin typeface="Big Caslon Medium" charset="0"/>
                <a:ea typeface="Big Caslon Medium" charset="0"/>
                <a:cs typeface="Big Caslon Medium" charset="0"/>
              </a:rPr>
              <a:t>The books of the prophets. The prophets call the people of God to conversion.</a:t>
            </a:r>
          </a:p>
          <a:p>
            <a:endParaRPr lang="en-US" dirty="0"/>
          </a:p>
        </p:txBody>
      </p:sp>
      <p:pic>
        <p:nvPicPr>
          <p:cNvPr id="1030" name="Picture 6" descr="https://encrypted-tbn0.gstatic.com/images?q=tbn:ANd9GcSTJJbNeCor0F1wk8Zd2pAGiGq7AqM9Ew-FSA&amp;usqp=CA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913" y="8091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4" descr="data:image/jpeg;base64,/9j/4AAQSkZJRgABAQAAAQABAAD/2wCEAAkGBxMSEhUSEhIWFhUVFRYYGBUXGBUXGRgVFRUWFxUWFhYZHSsgGBomGxUXITEhJSkuLi4uFx8zODMtNygtLisBCgoKDg0OGxAQGi0lICYtLS0rMistLS0tLS4tLS0tLi0tLi0tLS0tLS0tLS0tLS0rLS0tLS0tLS0tLS0tLS0tLf/AABEIALsBDQMBIgACEQEDEQH/xAAcAAACAgMBAQAAAAAAAAAAAAAABQMEAQIGBwj/xABAEAACAQIEAgcFBQcDBAMAAAABAgMAEQQSITEFQQYTIlFhcYEyQpGhsQcUUmJyIzOCksHR8BWi4RZDU7I0Y3P/xAAaAQACAwEBAAAAAAAAAAAAAAAAAwECBAUG/8QALxEAAgIBBAECBQIGAwAAAAAAAAECEQMEEiExQRNRBSIygZFx8BVCYaGx0RTB4f/aAAwDAQACEQMRAD8A9xooooAKKKKACiiigAooooAKKKKACiiigAooooAKKKKACiiigAooooAKKKKACiiigAooooAKKKKACiiigAooooAKKKKACiiigAooooAKKqxcRiZmRZULIwVlDLdWYXUEX0JHKl3SDjb4Y5vu7PEFJeQPEgUm+UdtgLdk3JItmW2YmwAHdFKP+pMNYWlDsbARoC8hJ2tGBmI/Na1gTcCosPxDEyyPkiESR2BSb947kBiFZGKKgBUZu1clhpl1AHlLcZx7DRP1ckyI2mhNrX2udl9aiixmJk7SQqichMxEjfwoCIxzuST3qKq4rg2EmDYiVCuYXkPWyIAVGVs4RwtxlsT+WrQ2381/YXkc0vkr7j9XB1FQy42NTZpEU9xZQfma4jE8VJwzYbBxyLGVKpLLIysFOxQWL5QNBmsbUlwmFVSElw0YLe+oDqxt7xIzA77/ABrVj0jly+Dn5vicYOoq/fk9Nx/FIYFDzSoik2BYgAnuHfVmKQMAykEEAgjUEHYg868sxeHSMKCrtFmsI0azJIwsrQltFBNlZfZIN7aV0fAJPu+ElOGWaVkYD7u7ISjGxOUqNUs2aw9ADeqZdPsX7oZp9csr68fc7OiuJwHFOJtKl4boWAcNF1IVTuwZpC1xvaxvXaikzg4Oma8WVZFaTX6qjNFQY3FLEjSObKo10JPcAANWJNgANSSAKoRtipe12IF5KymWQj82VgiHwGfzqg0bUUrnxUmHUvMweNQSWRGDLbvQFs48Ra2mlrkVv9Rmmk6mOOXDkDM8kixtYW0WPK7LmN73NxoRYm9gB7RSI4wYaVI5cU0hkVjkcRlxlt21WJFOXcHS1ytra3b4bEpIMyMGG1wb68we4+FAEt6zeuM6T9JZlkeDDAAx2zuRmYswDZI0JAJAZSWOgvSnA8WxhPaxZzj3LYdwf1KqAj0PrWmGlnJWYcvxDFjltdv9D0miuF4T0ixMLZcVeaM3PWIqAprpZF1ZbcrEjvNdphsSsih0YMrC4YG4IpWTFLG/mH4NTjzK4v8A2TXrF6p8UV3hkSF8shRgrXtZiNNdbedq8/MDYdgzCeB76SM7MCfGTMyNfubfuq2LF6nmimo1Po18ra914PTaKV9H+JGeO7W6xCVcDa41BA5AqQbcr25UyzUqScXTNEJqcVJdM2opceO4XP1f3mHPe2TrEzX7rXvemANDTXZKkn0ZoooqCQrDVmq+PxiQxvLIwVEUszHkBqTQByPHuIY3rlw64iKIshf9jBPPMUBC5suUpGtyBc33FqZ8E404hX7xHiesBe5MEhJXO2Qnq0yk5Mt7DevIejPTR5uPJiW0WduoC/hifsxL5hgjHxvX0AKpF3yaM2N46i14sR8Nw2CeXrIo4xKlz7GSRQ+hvGwDIDa+oGpJ3JrbFRquI62e5UAdUSCY4jY5ybaK5/G3I2FtczLGYJJAMwsV1VxoynvVuX0OxuNKoSYqbqXEdjNGxVuzmvYBrqmZRmZGUgFgAW1OlXEG0HEIpp1VVLFVZ1lykJplVhG5tnuH1K3Heb02pPg2lnjzTQNE6bWcZusW4ZkINghO1zqDqLb0+EYiWYlHknRlF27MOUgkhSHMSlg1msQo9k+BIQSzrijiGiXERLGylxlhJmjUWW2YuUJLElWKe4ws24Z/6fGITCwzRlWDZiTmDXLlmOpJJJJ8akwmDSMEINzdiSWZj3szasfM1NIgYFSLgggjvB0NBD6PKMXh1cn7k2ICX7Mkk1kNuaIULuviSL1cwcMqpaSTM1x2lUKQulwLixNr2JG9dTF0Kwy7mZgNlaaSwHIWBFx53rkplVMZJGF6gR3yxlpCZE5SkuSuXuy673OldXFmjP5Y39zzuq0uTGt8q/RE0k9owzIzHTsqtzm8uXqdO+oIuJzRs8cMhDSMrGOJBJNoirlYm6RqLbkc96Z8J4VJjBnzNFh+TDSSUd6X9hPzbnlbeup/6dw3UHDCILE1syqSpaxvdmBzE3HM61XNqIL5asvpdFll897fb3/8Iui/3nqicU6sxbsgZCyrbQOyAKW8h8adiuf4R0Thws3Wws6jIUKXBU3IIJ0uSLczzp/eufNpytHcxKSglL/NlXiWGLqMtsyurrmvlLIwIBt9dbGxsbVV4VjZ5JJRLCkaRsEBEhcu2UMxtkXKoDADmTfS1iWtUp8IwcvEwViAGVhmVrbEgEENyuDta4NhagwumtVcHYg2NtO8biqRjxB3kjUc8qMx9CWAB8wa0TgsQHvhtSzq7ozkm5LmMjMbk8rDYWGlAF5wq3c2FhqxsLKNdT3VT4W/WF5hoshGTldFFg5H5jcj8uWgcHiuCwZ7agSPJIAe/K7EX8bVLxTHrBE0rXIW2g3LMQqqPEsQPWpSvghtJWxbxHorh5pGkfOC9s6q7KrkAKCwGuwA0PKppujeFZOr6hFUWtkGRhbudLN89aS4bi2PxUhWEQRIls5YPJlJ1CXBGZrakWFrjU3rrcOGygOQWsLkDKCeZC3NvK5pk98aTfX9jPi9LJcox4fmuzgcKuAxGJnwEDvhsTh2sQCLyJlBLKGJDjX9Q32NdPw7o/1EcsceIlvKb52yEobWJUBQt/TevGPtB4Hl49J+0eJ8REk2HmQlSsirkYab/u2532766jgX2g4zCfs+JxGaMaDFwC5A75ohb+YD0NTuyOPdousOKMrSpnoXAOjkWEzmNnYyZczOQScuaxNgLm7G5OpvTWSMMCpAIIsQRcEdxFKeCdKcHjADhsTFJf3QwDjzjNmHqKc0ptt2xkYKKpLg5TExpwyLEzAgh2Xqo/zZcqR35jMTtso8K5H7i8hz9Vi3lf25Mk6K4JGZbnKMncL2Gm9erOgNrgGxuL8j3jx1qHHYyOFDJLIsaLu7sFUeZOlPhqNt8W2ZMujWSldJeEecJwTF6KmDtH+EiBAR3OTIxt5LescT6eHh8uB4dmjlxDTIuJsWYRQyPZUDXv1gDLa/JNR2hSzpj9qMuJY4Tg6liSVfFEEKo/8ArJ2/WfQHQ1yXR/oqkfEuHRuxlmlxDTSOSdoR1ttdTci5J1NqnJlnljbXCJ0+kx4HcW7Z9I0UCisxsCuQ+0PovJxBI4lcqgLM4EhjDHs5A3Ya49o7aECuvrnenPSD7lhmdReV7pENAOsKkgsxICqACSSRtbc1DquS+NtSW3s+e+BPAMXh1WGRXGKgGZpVYC0yX7IiW+3fX1LevlnhvCpIZI580ZMbLItiJAXR1IDWYA66+1ytzrvpeIYrFsEbHYxHPVsV/Z4QCN2YZl6pXut0ZfbOpG+1KxujoauG9qmezk1x/SrpdFw2V2lSRhIsTWTJ7X7VWJzMPdjQWGu1eaphIQFOKkZ7nK18Rip3zhsrKUQJaRbFimbQAa6ik/GsQt1KLkVWULDmkeyscpaQu72Yg20NuQvck1yZ1HjyKxaVN89H0VhsdG4TK4u6CRVuMxQ27WXe2o+NWRXlP2WFpUmiCqJYEDYZ3GYRtMsqsRzyEqpKjmW77074vx5eCwtJi8Q+IlmIEUK5yzuAcxXO7ZQSwuVyqLABbmxbjnvimjLlh6c3E7iedUUu7BVUXLMQAB3knQCuD419sHDICVjkfEONAsKlgT4ObKR4gmvOuIYfH8VfreIytFDcFMJGbADlmG17e8btqdqdcN4TDhxaGJU8QO0fNjqa1w08pcvgQ5pEuJ+1Dis//wAThqQryadix87HJ9DSTinEOK4h888MLyFAgZCFjyhixWQFr7nW240ro6K0wwKDtMTkrIqkuBOvEuPP7WPihX8McUZsNNB2NLW76hbh3EXN5OM4nyQsn0f+lPqKFp8fsW3s54cHx4sU4zjAR+J5GHw6y1XoMZxqL2OKCS3uzRJY+bWLUzoqXp8fsG9laL7QuNQG82Ew+JS2vUlkb6n/ANaf8E+2TAysI8UsuDkO4lUlL/rAuB4sopTVfG4GOZcssauvcwBt4juPlSpaVfysssnuev4PGxzIJIpFkRtnRgynyI0qevn3DdH5sG5l4ZingfnGxzRPbkwN7+oNdj0b+1kBxhuKxfdZeUw1hfle+pT5jvI2rNPFKHaGKSZ6jVXiOCWaMxvextqNCCpDKQe8EA+lTxSBgGUggi4INwQdiCNxWmMmyIz2vlVmsNzlF7fKqK74CSTTTIeH4COCMRxrYC57yWOpZidSSeZqrhZcX1pEix9VdrEXDAa5TfMc99Liy2vztrwOK4zJIQ+InlUPYgRyGKJQRcBcrBpPPUnuFCmR8jlscyoDl0xJCs1u0HsGbbnetn/Fl3Jrk5f8Qh1CLpex0f2ldD/9Rw4MRCYqA54JNrNpdCeQaw8iAeVec8A4wZc0M6GLFRdmWJhY3HvKPwn5X8ifV+inGevVo2bNJFYMdiytfKzL7raEEW5X2IpX9oHQOPHgTRN1OMiH7KcaXtsklt18dxfmLgojOWGTTOhGUcsFJHn3E+jWFxGskK5vxL2W9SN/WoMJwbFQC2F4pio1GyMxdQO4DMAPSrXBcfIxfD4hDHioCFlQ87+y6d6kWPr3EU1tWzZjyK6K21wJo04sDrxiW3/5rf5nSo5ujazMHxc8+KYG466Qso/So0A8KeWoAqVggvAb2yPDYdUUJGoVRsqgAfAVa+zDAfecfiOIHWKBfu0B5F9GmceV8txvmpDjHlxc44fg/wB4w/bTAErBGdCSR71th4+Onq3D44OHQR4WFCRGoAVQL67u52BY3J56ms+ee75IkxqK3SOgopZw3iolbLlsbE6MGFgR4C2/dTK9ZWmnTGRkpK0ZrkOn3SmTAmDq0R+sZs4a47C5RYEbG7g3sfZOmunXE1w32lQJiIsiH9rEcylQzHXdLqOzsrakeyB5UmpOL29jMc4Rmt/R5+/SBpGDz5ZXAj16xj2o2z5lCqGj7VtI2TRVvm1qrjMa7ydaM6/supsmYXTrDLdnmYuWLsSWvc3pjg+jU7gNK/VIdLuWBJ7lF8zVPP0P7N0dWPfNFMo9Hk0+JFZXpNXKN/28/v7mn+I6OM6T+9Ojm2luxJa7sbtkvJIxO5eQ6+p+NVuI9mMA2QF0Nibuxzrck/Mm5p7LwidDlcSL4JGAPQ9q/oasx9DzIoaZlhUsLGUnO5Go0OtvDTypGLQZ3PmP5/f+x0vielhzuv8ATks9C+Opw3CYvGTEN2cPFEg0MkuWVxGP5xr3AmqXDsFLNKcdjjnxT7D3YE5Rxr7tgfmdSSSdG4SDiFiuZI8JI8hyr2WmlAs7C+uUIFAG2TxNdACp94fEfSu5o9M8cVv7OVn1cM024sjordmUbsPjWjk8hlB5te5/Sg7R+Vb1yZZ5oQVyYVE2IQbuo9RU64DN7Sl/1nKvog/qL1a+6m1lyqfBbi3lcVdQMM/iHPyx/JRRwdiD5G9bWqduHEm7BD4hSrejA1k8PI9lz5N2v92/xJocPYtDXp/UqK9qzapEjc7Kh8n/AOK2ML+8UTxJzH4aCq0zQ9XirsgbQXOgHM1osoPsqzeIU2+J0q5FgwTdVLH8cl7D9K/2A86tHCndpD6ZVH0v86lJeTLPWz/kX5FJlA9oMv6lIHx2qLiHDYsRGUlUOh+R71I2PiKdpAfdlv4HKR8gDRJw5dwtm/KStz420+INRKKZMNbJfUvwcZwLjuL4E4Vs+J4ezbbtFc+7+E+Hst4E17jwnicWKiSeBw8bi6sPoQdVI2IOoNedycLLKVL6EWIZUYWO4OguKVQ8KkwAzYYt1RIMsaM6ZgOfZbu0vv6VinpebTNcdfB8UepQ8NwsDGRYoY2O7ZUU/GmSOCLggjvGtcBwyGPEr1sHUgcw8WeRTbUOzPqfHnVtcC0RuEt+fD3jYfqivZ/n5VR4f6kx1W11t4O1Ci97annWa5rB8Wl2DxTW3DXicfqAB1/hFTT8YlAuUijG2ZpGbXwUKLnwvSnikPWpx0cx9rXAyFj4lAv7fDkK9v8AuYdjYo3fZiCO4FqWpIjAEMNQDqQDqL6jvrpOJo80TZ2kYWbciFBpocg7R12zX2pFwcEwp2l29krc7nfWteCDj5M2bV+UiMw0ukjnxM33PB26ywMsx1TDxn3j3yH3V+m4a4qA5ljiFpXJ9j2Qg9qRgRYW+vfTfozAMLD1UMkIuS0kurSO53Z8xFj57d1WzOVVEti1EWrkqOg6KdGYOHwiGBd9XkbV5H5u7cz8hypzauT6/Prmnm/MrZF9LFFPpemHDi3uM4tukmZh6FiT8DasbxNDo6hSdUPaKjiYne3pUlKNCI5aS8ThUizEgd4vb+IbH1FOpNqXT07GZtR0J4sMLl8zAAfvHsGt3KCLInoL/XeOSI7SHzLNY+V9D6VMMLc5pDmI2Gyr5LzPibnyqwVvodQeRp9mKiq02pEeVsu6g6ju2BHobVTklWJZJjG4ZUY3clttcoYk5RflpTaOMAWAAA5DQfCud6c4jLAIxvK6r6DU/PKPWhMnaJ+AYXLBnZrNKxdm03J8Rbl86YHDX94N+pVP0tVmKMKoUbKAB6C1HVLe+UX77Cta4MMuW2VThrbkKPyLY/HX5CiOK3sJqd2a4Pz7Rq5RU2VpESxG2pF+8C39TWhwa8xfzJP1qxVDiuImUHqowbC5Y+uiruTUWTGFuicYNeQt5Ej6Vnq2H5h8D/Y/Ks4KfrI1e1swBtU1Fg41wV+pVvaj9WCn6XrIjVTpH/Ko+tT1kUWFEOVjv2R8T8dhW6wgch57n41KFqQRVFkqJWeIHcA+grXqANiV8jp8DpVpozUbCiwaohs3ep9CP61kqSLXse8D+963vWL1JAlxfDmiPWwDNrd4z749LX32+FdJwDGwzKWhurW7UZJOU/pJtbxG9Vr0uxnC8zdbExjlGoYbH9Q/z1pc4X0Px5UuGdLPCT7UaSfAH0DD+tEYYDKkIUDvYADxAUGkWF6Syx9nFQMT/wCSIXB8xy+PpVhukTOLQYd78mlsijxtu3kKVtY/juzHSZssWQnPNL2UXkt/aYLyAHvG5qDqI0jAYDKi7kDYDesYbCkMZZGzytoWtYAfhQe6Kp8dYv1eHT2pmAPgt9T/AJ3GmxW1ciJNTkoobdFcOTG+IOjTHs31yxrogt8T46Uylw7v7QiH58uY+gbQH1NW4YwqhVFgoAA8ALCtqTZoorJh3X2ZSfCQAj0KgEfOrmGEnMqPIE/WtRViCqS6GY1yX4hYVJWkdb1lZ0Y9Gkm1Lp6YyUunpmMz5+iA1ii9F60GIGO3jfXXw0/zurkelKhsZhltspY+jEj5qa60MNd720AvbYan1J+ArkeLG/ElB92HT4Of60Y+ZFsiqN/0GFFFFaznBRRRQBS4vjepjLDVjoo/Mf8AL0LgiMH98jxEkhU/tUYBVsDZ1VbXRhe4N9beNQ8fwTyoOr9pGzAd/l41Dh+KZsI2FhjlZ5XLYiV8tszWz5TfW4UDW3xpOXda2m3TrHte4bxKAAF2AAA8OVbVrHsNLeGh+lbU4xhUiJWqiruFivVZOi0I7mb4bDXpjHgasYSCpcTi0jGp1sSFALMfJRrWHJmOrh0yooS4DwpfiMLavM+OYyWGSPExzzGV82aU7aNolwSjAbZdtNhtXf8AQrjjY7DsZAOtjYK9tMwIurW5XsR3aelGLPZObSqjDx1pamGKitVEit0ZWjkzhTNaKKKsUCiiigApf0di67GSze7EMi/qOmnoG/mFb8XxvVRFveOi/qP+X9KbdFuHGDDqrCzt22822B8hYUrI+KNGCPbG1FFZpI8AKswCoFFXMOtUm+B2JcltK2rC1mspvRqwpdi1pnVXER1eDpis0biKSaA1SyR1HlrWmjnOLTNXF9LX+Fr+N/8AN64/jSGPHw396MC/mZAB6aCu0ArkunCXkw+Q/tczW22upBPkR9aI/VZbuNF+ilAkxUWrhZVG+XRvQWF/hV7BY+OX2TqN1OjDzFabMLi0WaKKKkqayxhgVOxFjY20PjRFGFAVQABsBtW1FBIVkVio8RiFjUs5sB/lh3mgCzEKcYCOuLk4+6HN93fq+bG4Nu+1rD1rsuAY6OZA8bXHwIPcRyNZ8z4NmnhzyNZ8SkShnNgWVRudWNhty5k8gCToDXJdNMXYLNh8SFZVeTKQGjm6mwKZgcwIvbS411tvT3pBhHKiVCCIg7GM3AYZGBsRezWY8j3aV5NxjiiYmBBHCTljVCXOisMvahVW33vffNtXLm7dNcHbxwb+nst8cx8WLUzNmhw6XCAIM02IZdW7tMoBY8uYvXZfZnwJ8PhS8os85DW5hFFkBHfqx/iF9q8/wpMZWx7aWIbQ5cputr6AX2G29ev9HuLfecOshsGF1cDk43t4EEEedRiaukaNVpp44qUvP+Svj0pRJTniDUnlrr4ejzOo+ojNYrJrFOMoUE0UmmkfFv8Ad4D2B+8l5Adw7/6+WtQ2ki8IOTLHCYPveI60/uYD2fzSb38tj8K7CoMFhViRY0FlUWH9SfE71PWaTt2bEklSCsgUCpEWqtlkrNo1q9CtRQx1aUUicrNmKFG1FFFKNAVo61vRQQ1YsxgI2A8yQAPM0rfFkbtF/MR87V0MkQPKqssdPhMyZcT7Fcs7aFFDrzs4vfwFrH4iuT6ST5cVDOVYKFynMCtjdtr6HRr6X2NdoYVBuFF++wv8ahxeFWRSjgFTupG/d4gjvFPi6dmVrwIoZw217EXBsQCPA7VBjOHRyakWYbOujD1qviOBYjCkthj1se5jPtDyHPzGvhWMLx2Juy9425q2lj5/3tWhSUjNLHKPKNgmJj2KzL+bsP8AHY+tZPFSvtwSr5KGHxBpiDfUaiipoXu90LxippP3cWQfil0+CDX41tFBOCC0qsL6gJbTmAb/AFq9RRQbvZBS1E62dmOqQ2VRy6wi7N5gECmVLeEN251O4lJt4MBY/KhhHpsZGlvCJfueNUDSHEdm3JX5eWpHo3hTKqPGcH1sRA9odpfMcvUXFVnHcqL4Z7JI9BlnVUZnICKpLE7BQLm/havG+OYmFtMLh1w6g9nLfO9/xi+UDS9rXHfvXccMxox+CaJnyuVCOe5lIIJHNTYXHiRXKYrovi0b931g1syFSNSN72IPp61yc0JLhI9V8PyYXzOVPx4ES5wD2R4ktf4867D7NcawWbOGCu6hTplDqGzDvuRk8NLb7rcN0XxMpsy9UnNnIv42UG/08xXU4Xg8ECKiJqDmL7MzXvdyPaF+R00HdUYcUm7on4lq8SWyMr/H/Rexst6XMaMXjEXVnUeZApRNx6O+WNWlbuQH/PgK60Eoo8tPdN8IaVVxvEI4h221/CNWPpVJoMfNa0fVKfEZrd5ub/SmXDejEcZztH1r75ncWv3hbW+N6HkRMcPuUcLg58bq14YP98g8PD5eddXgcFHCgSNQqju5nvJ5mj7xb2kZdQL6EXJsNRt6irFJcm+x6SSpGKKyBUiRXqrZZKzVVq1FFW0UNWUS1KlM048XuCLUlYrNINSVBRRRQSFFFFABUbpUlFBDVlCWKq7JTRlqtLEfD502OQzzwlEilPHocNlzYhFbkv4ye5SNfnYc6dupHtD1Go/uK5rpF0Y+8N1kcmViACDcqQNtRtTlJMzOFHCSYoxuepdlHMBrre50H4gBYXO9iedXIekkw9oK3mLH5f2piOg019ZIx5Zz8soprw7oXEhBlYyEcrZV9RqT8aduryUlGL7RSh4jOyBxhHKsLgqb3Hfa16z/AKuw9rDTj+A/1tXYuyqNSFA77AVEManJr+QYj4gUepIX6cDkW4+g1Mco80t/WqcmOZpVmghlOmV+wbMu41F9RXex4lWNgwJ7r6/DepKHkYLHFHL4HHJMuZD5jmPMVZqTinRuOVusjYwy/iTYn8y86WNFjYdHiEy/ijOvqP8AirrIn2KlhfgrYuCWB2nw27Dtpa9+eYDn/nfTPh8uNmQOmIgKnuViQe4gjQjuqi3FyNDh5we7J/zWMMmJd+sw+HaIn2nchVYfnjI7XmNarNLsbjc1w0Nm4XjG9rGgfpiX+9QS8CQnLNi5nP4AQP8AYoJp7Fh2ZAJwjMN8oIX0vrW0WRezGo8kA+dtB60qxjE+C6N4dTf7uLd8hLEn9NyAP8tTVXjj7CAA/gQC/qBt61YiDEE9knkAdBbkT/xWsWANtTYfhTsL8tT8ahyJ2srTO9rlliHebM3z7IPxqRcO/wD5WPmqH6AVchwCLqqgHvtr8d6sCGquaLrExaOsG4VvFeyf5W0+dbnK3tKR5g6eo0+dMRBUghHOqvIXjhZRihU7N/uP96uRQD/CTUyxWqQClOdmiGJIwq1tRRVBwUUUUAFFFFABRRRQAUUUUAFYtWaKAI2iFVMThRuAb96m3qb6Gr9YIqyk0UlBMRYiJl/7h/kzH5VVbDytszAd7EL8FQBviRXRtFWhgpqymaWnOfThWty7Fu/s3/mILfOpvurjaVv4grD6A/OnBgrH3ereoU/44mkU7SRhx3qL/FTqPS9RhwPZlt+VwT9bN86e/d6OoqPUQegxVll/If5h8tfrUZka9i6A9wDMfhf+lOeorIw/hR6iJ9BiqPDltS7nw9j5AA/GpurOwUnTe/8AUm96YiGtxFUPIXWAULw++6r/ABFpP/arK4Ac7nwO38o0pgEra1UeRjFhSK8cAGgFqkEVSWrNU3MYoJGgSs5a2oostSMWrNFFQSFFFFABRRRQAUUUUAFFFFABRRRQAUUUUAFFFFABRRRQAUUUUAYtRas0UAYtWbUUUAFqxas0UAFFFFABRRRQAUUUUAFFYNFAGaL1rRQRZtRWBWaCQooooAKKKKACiiigD//Z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738748" y="555188"/>
            <a:ext cx="9601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Big Caslon Medium" charset="0"/>
                <a:ea typeface="Big Caslon Medium" charset="0"/>
                <a:cs typeface="Big Caslon Medium" charset="0"/>
              </a:rPr>
              <a:t>The Old Testament contains: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498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2729" y="1259908"/>
            <a:ext cx="723003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IE" sz="2900" dirty="0">
                <a:latin typeface="Big Caslon Medium" charset="0"/>
                <a:ea typeface="Big Caslon Medium" charset="0"/>
                <a:cs typeface="Big Caslon Medium" charset="0"/>
              </a:rPr>
              <a:t>The Gospels- the life of Jesus, His teachings, miracles, crucifixion, death, resurrection, and ascension</a:t>
            </a:r>
          </a:p>
          <a:p>
            <a:r>
              <a:rPr lang="en-IE" sz="2900" dirty="0">
                <a:latin typeface="Big Caslon Medium" charset="0"/>
                <a:ea typeface="Big Caslon Medium" charset="0"/>
                <a:cs typeface="Big Caslon Medium" charset="0"/>
              </a:rPr>
              <a:t> </a:t>
            </a:r>
          </a:p>
          <a:p>
            <a:pPr marL="457200" indent="-457200">
              <a:buFont typeface="Arial" charset="0"/>
              <a:buChar char="•"/>
            </a:pPr>
            <a:r>
              <a:rPr lang="en-IE" sz="2900" dirty="0">
                <a:latin typeface="Big Caslon Medium" charset="0"/>
                <a:ea typeface="Big Caslon Medium" charset="0"/>
                <a:cs typeface="Big Caslon Medium" charset="0"/>
              </a:rPr>
              <a:t>The life of the first Christians</a:t>
            </a:r>
          </a:p>
          <a:p>
            <a:pPr marL="457200" indent="-457200">
              <a:buFont typeface="Arial" charset="0"/>
              <a:buChar char="•"/>
            </a:pPr>
            <a:endParaRPr lang="en-IE" sz="2900" dirty="0">
              <a:latin typeface="Big Caslon Medium" charset="0"/>
              <a:ea typeface="Big Caslon Medium" charset="0"/>
              <a:cs typeface="Big Caslon Medium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IE" sz="2900" dirty="0">
                <a:latin typeface="Big Caslon Medium" charset="0"/>
                <a:ea typeface="Big Caslon Medium" charset="0"/>
                <a:cs typeface="Big Caslon Medium" charset="0"/>
              </a:rPr>
              <a:t>The Epistles- letters written from church leaders (St. Peter, St. Paul, St. John, etc.) the Christian communities in different places</a:t>
            </a:r>
            <a:r>
              <a:rPr lang="es-ES_tradnl" sz="2900" dirty="0">
                <a:latin typeface="Big Caslon Medium" charset="0"/>
                <a:ea typeface="Big Caslon Medium" charset="0"/>
                <a:cs typeface="Big Caslon Medium" charset="0"/>
              </a:rPr>
              <a:t> </a:t>
            </a:r>
            <a:br>
              <a:rPr lang="es-ES_tradnl" sz="2900" dirty="0">
                <a:latin typeface="Big Caslon Medium" charset="0"/>
                <a:ea typeface="Big Caslon Medium" charset="0"/>
                <a:cs typeface="Big Caslon Medium" charset="0"/>
              </a:rPr>
            </a:br>
            <a:endParaRPr lang="en-IE" sz="2900" dirty="0">
              <a:latin typeface="Big Caslon Medium" charset="0"/>
              <a:ea typeface="Big Caslon Medium" charset="0"/>
              <a:cs typeface="Big Caslon Medium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IE" sz="2900" dirty="0">
                <a:latin typeface="Big Caslon Medium" charset="0"/>
                <a:ea typeface="Big Caslon Medium" charset="0"/>
                <a:cs typeface="Big Caslon Medium" charset="0"/>
              </a:rPr>
              <a:t>The Book of Revelation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-1387290" y="447928"/>
            <a:ext cx="10676965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400" dirty="0">
                <a:latin typeface="Big Caslon Medium" charset="0"/>
                <a:ea typeface="Big Caslon Medium" charset="0"/>
                <a:cs typeface="Big Caslon Medium" charset="0"/>
              </a:rPr>
              <a:t>The New </a:t>
            </a:r>
            <a:r>
              <a:rPr lang="en-IE" sz="4400">
                <a:latin typeface="Big Caslon Medium" charset="0"/>
                <a:ea typeface="Big Caslon Medium" charset="0"/>
                <a:cs typeface="Big Caslon Medium" charset="0"/>
              </a:rPr>
              <a:t>Testament Contains</a:t>
            </a:r>
            <a:r>
              <a:rPr lang="en-IE" sz="4400" dirty="0">
                <a:latin typeface="Big Caslon Medium" charset="0"/>
                <a:ea typeface="Big Caslon Medium" charset="0"/>
                <a:cs typeface="Big Caslon Medium" charset="0"/>
              </a:rPr>
              <a:t>:</a:t>
            </a:r>
          </a:p>
          <a:p>
            <a:endParaRPr lang="en-US" dirty="0"/>
          </a:p>
        </p:txBody>
      </p:sp>
      <p:pic>
        <p:nvPicPr>
          <p:cNvPr id="2052" name="Picture 4" descr="ark's Portrayal of Jesus - ST MARK'S GOSP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765" y="1259908"/>
            <a:ext cx="4049475" cy="525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97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o 6"/>
          <p:cNvSpPr/>
          <p:nvPr/>
        </p:nvSpPr>
        <p:spPr>
          <a:xfrm>
            <a:off x="-376518" y="-685800"/>
            <a:ext cx="13043647" cy="8350624"/>
          </a:xfrm>
          <a:prstGeom prst="frame">
            <a:avLst/>
          </a:prstGeom>
          <a:solidFill>
            <a:srgbClr val="FF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33" y="1636058"/>
            <a:ext cx="3003738" cy="266998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129" y="1045408"/>
            <a:ext cx="3348318" cy="3348318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436595" y="302359"/>
            <a:ext cx="974911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Big Caslon Medium" charset="0"/>
                <a:ea typeface="Big Caslon Medium" charset="0"/>
                <a:cs typeface="Big Caslon Medium" charset="0"/>
              </a:rPr>
              <a:t>In this first presentation,</a:t>
            </a: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Big Caslon Medium" charset="0"/>
                <a:ea typeface="Big Caslon Medium" charset="0"/>
                <a:cs typeface="Big Caslon Medium" charset="0"/>
              </a:rPr>
              <a:t> </a:t>
            </a: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Big Caslon Medium" charset="0"/>
                <a:ea typeface="Big Caslon Medium" charset="0"/>
                <a:cs typeface="Big Caslon Medium" charset="0"/>
              </a:rPr>
              <a:t>there are                 things</a:t>
            </a:r>
            <a:br>
              <a:rPr lang="en-US" sz="6000" dirty="0">
                <a:solidFill>
                  <a:srgbClr val="C00000"/>
                </a:solidFill>
                <a:latin typeface="Big Caslon Medium" charset="0"/>
                <a:ea typeface="Big Caslon Medium" charset="0"/>
                <a:cs typeface="Big Caslon Medium" charset="0"/>
              </a:rPr>
            </a:br>
            <a:endParaRPr lang="en-US" sz="6000" dirty="0">
              <a:solidFill>
                <a:srgbClr val="C00000"/>
              </a:solidFill>
              <a:latin typeface="Big Caslon Medium" charset="0"/>
              <a:ea typeface="Big Caslon Medium" charset="0"/>
              <a:cs typeface="Big Caslon Medium" charset="0"/>
            </a:endParaRP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Big Caslon Medium" charset="0"/>
                <a:ea typeface="Big Caslon Medium" charset="0"/>
                <a:cs typeface="Big Caslon Medium" charset="0"/>
              </a:rPr>
              <a:t>we will learn about the Holy</a:t>
            </a:r>
          </a:p>
          <a:p>
            <a:pPr algn="ctr"/>
            <a:endParaRPr lang="en-US" sz="6000" dirty="0">
              <a:solidFill>
                <a:srgbClr val="C00000"/>
              </a:solidFill>
              <a:latin typeface="Big Caslon Medium" charset="0"/>
              <a:ea typeface="Big Caslon Medium" charset="0"/>
              <a:cs typeface="Big Caslon Medium" charset="0"/>
            </a:endParaRPr>
          </a:p>
          <a:p>
            <a:pPr algn="ctr"/>
            <a:r>
              <a:rPr lang="en-US" sz="6000" dirty="0">
                <a:solidFill>
                  <a:srgbClr val="C00000"/>
                </a:solidFill>
                <a:latin typeface="Big Caslon Medium" charset="0"/>
                <a:ea typeface="Big Caslon Medium" charset="0"/>
                <a:cs typeface="Big Caslon Medium" charset="0"/>
              </a:rPr>
              <a:t> Spirit from the Bible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895" y="4521575"/>
            <a:ext cx="4029635" cy="302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69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cumento 2"/>
          <p:cNvSpPr/>
          <p:nvPr/>
        </p:nvSpPr>
        <p:spPr>
          <a:xfrm>
            <a:off x="0" y="0"/>
            <a:ext cx="12192000" cy="6858000"/>
          </a:xfrm>
          <a:prstGeom prst="flowChartDocument">
            <a:avLst/>
          </a:prstGeom>
          <a:solidFill>
            <a:srgbClr val="FAE406">
              <a:alpha val="7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471508" y="0"/>
            <a:ext cx="1138965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IE" sz="52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“The earth was without form and void, and darkness was upon the face of the deep; and </a:t>
            </a:r>
            <a:r>
              <a:rPr lang="en-IE" sz="5200" b="1" u="sng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the Spirit of God</a:t>
            </a:r>
            <a:r>
              <a:rPr lang="en-IE" sz="52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 was moving over the face of the waters.”</a:t>
            </a:r>
          </a:p>
          <a:p>
            <a:pPr fontAlgn="t">
              <a:lnSpc>
                <a:spcPct val="150000"/>
              </a:lnSpc>
            </a:pPr>
            <a:r>
              <a:rPr lang="en-IE" sz="52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-Genesis 1:2</a:t>
            </a:r>
          </a:p>
        </p:txBody>
      </p:sp>
      <p:sp>
        <p:nvSpPr>
          <p:cNvPr id="2" name="Pentágono regular 1"/>
          <p:cNvSpPr/>
          <p:nvPr/>
        </p:nvSpPr>
        <p:spPr>
          <a:xfrm>
            <a:off x="7964208" y="3867150"/>
            <a:ext cx="3896959" cy="2800350"/>
          </a:xfrm>
          <a:prstGeom prst="pent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Big Caslon Medium" charset="0"/>
                <a:ea typeface="Big Caslon Medium" charset="0"/>
                <a:cs typeface="Big Caslon Medium" charset="0"/>
              </a:rPr>
              <a:t>Fun Fact:</a:t>
            </a:r>
          </a:p>
          <a:p>
            <a:pPr algn="ctr"/>
            <a:r>
              <a:rPr lang="en-US" sz="2400" dirty="0">
                <a:latin typeface="Big Caslon Medium" charset="0"/>
                <a:ea typeface="Big Caslon Medium" charset="0"/>
                <a:cs typeface="Big Caslon Medium" charset="0"/>
              </a:rPr>
              <a:t>Genesis is the first book </a:t>
            </a:r>
          </a:p>
          <a:p>
            <a:pPr algn="ctr"/>
            <a:r>
              <a:rPr lang="en-US" sz="2400" dirty="0">
                <a:latin typeface="Big Caslon Medium" charset="0"/>
                <a:ea typeface="Big Caslon Medium" charset="0"/>
                <a:cs typeface="Big Caslon Medium" charset="0"/>
              </a:rPr>
              <a:t>in the Bible </a:t>
            </a:r>
          </a:p>
        </p:txBody>
      </p:sp>
    </p:spTree>
    <p:extLst>
      <p:ext uri="{BB962C8B-B14F-4D97-AF65-F5344CB8AC3E}">
        <p14:creationId xmlns:p14="http://schemas.microsoft.com/office/powerpoint/2010/main" val="1298825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kolektomagazine.com/wp-content/uploads/2019/01/Articles_Michelangelo_Ad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0" y="-279400"/>
            <a:ext cx="14291410" cy="803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-914399" y="5219849"/>
            <a:ext cx="13512799" cy="9412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   The Holy Spirit </a:t>
            </a:r>
            <a:r>
              <a:rPr lang="en-IE" sz="50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as the Creative power of God</a:t>
            </a:r>
            <a:r>
              <a:rPr lang="es-ES_tradnl" sz="50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 </a:t>
            </a:r>
            <a:endParaRPr lang="en-US" sz="5000" dirty="0">
              <a:solidFill>
                <a:schemeClr val="bg1"/>
              </a:solidFill>
              <a:latin typeface="Big Caslon Medium" charset="0"/>
              <a:ea typeface="Big Caslon Medium" charset="0"/>
              <a:cs typeface="Big Caslon Medium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14300" y="201707"/>
            <a:ext cx="2810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ffectLst>
                  <a:innerShdw blurRad="63500" dist="101600" dir="2700000">
                    <a:prstClr val="black">
                      <a:alpha val="50000"/>
                    </a:prstClr>
                  </a:innerShdw>
                </a:effectLst>
                <a:ea typeface="Big Caslon Medium" charset="0"/>
                <a:cs typeface="Big Caslon Medium" charset="0"/>
              </a:rPr>
              <a:t>#1</a:t>
            </a:r>
          </a:p>
        </p:txBody>
      </p:sp>
    </p:spTree>
    <p:extLst>
      <p:ext uri="{BB962C8B-B14F-4D97-AF65-F5344CB8AC3E}">
        <p14:creationId xmlns:p14="http://schemas.microsoft.com/office/powerpoint/2010/main" val="1009686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.freepik.com/vector-gratis/fondo-textura-acuarela-calida_1020-9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9923" y="-2749923"/>
            <a:ext cx="6858000" cy="123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52227" y="1344852"/>
            <a:ext cx="9453391" cy="4484448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The Holy Spirit preserves creation.</a:t>
            </a:r>
          </a:p>
          <a:p>
            <a:pPr algn="ctr"/>
            <a:endParaRPr lang="en-US" sz="6000" dirty="0">
              <a:solidFill>
                <a:srgbClr val="682500"/>
              </a:solidFill>
              <a:latin typeface="Big Caslon Medium" charset="0"/>
              <a:ea typeface="Big Caslon Medium" charset="0"/>
              <a:cs typeface="Big Caslon Medium" charset="0"/>
            </a:endParaRPr>
          </a:p>
          <a:p>
            <a:pPr algn="ctr"/>
            <a:r>
              <a:rPr lang="en-US" sz="6000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The Holy Spirit sustains life. </a:t>
            </a:r>
          </a:p>
        </p:txBody>
      </p:sp>
    </p:spTree>
    <p:extLst>
      <p:ext uri="{BB962C8B-B14F-4D97-AF65-F5344CB8AC3E}">
        <p14:creationId xmlns:p14="http://schemas.microsoft.com/office/powerpoint/2010/main" val="919623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sultado de imagen de beautiful landsca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270760" y="4480560"/>
            <a:ext cx="8534400" cy="1754326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Only God can make things that are so beautiful!</a:t>
            </a:r>
          </a:p>
        </p:txBody>
      </p:sp>
    </p:spTree>
    <p:extLst>
      <p:ext uri="{BB962C8B-B14F-4D97-AF65-F5344CB8AC3E}">
        <p14:creationId xmlns:p14="http://schemas.microsoft.com/office/powerpoint/2010/main" val="1360449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image.freepik.com/vector-gratis/fondo-textura-acuarela-calida_1020-9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9923" y="-2749923"/>
            <a:ext cx="6858000" cy="123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/>
          <p:cNvSpPr/>
          <p:nvPr/>
        </p:nvSpPr>
        <p:spPr>
          <a:xfrm>
            <a:off x="5545568" y="1001732"/>
            <a:ext cx="6134098" cy="5244354"/>
          </a:xfrm>
          <a:prstGeom prst="ellipse">
            <a:avLst/>
          </a:prstGeom>
          <a:solidFill>
            <a:schemeClr val="accent2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ángulo 3"/>
          <p:cNvSpPr/>
          <p:nvPr/>
        </p:nvSpPr>
        <p:spPr>
          <a:xfrm>
            <a:off x="419162" y="551273"/>
            <a:ext cx="5259756" cy="614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5780"/>
              </a:lnSpc>
              <a:spcBef>
                <a:spcPts val="600"/>
              </a:spcBef>
              <a:spcAft>
                <a:spcPts val="200"/>
              </a:spcAft>
            </a:pPr>
            <a:r>
              <a:rPr lang="en-IE" sz="4400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The Holy Spirit fills us with life and transforms us so that we are more like Jesus. This is something that we need to pray for in the weeks ahead.</a:t>
            </a:r>
            <a:endParaRPr lang="en-US" sz="4400" dirty="0">
              <a:solidFill>
                <a:srgbClr val="682500"/>
              </a:solidFill>
              <a:latin typeface="Big Caslon Medium" charset="0"/>
              <a:ea typeface="Big Caslon Medium" charset="0"/>
              <a:cs typeface="Big Caslon Medium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491219" y="1603567"/>
            <a:ext cx="62808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The goal of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a </a:t>
            </a:r>
            <a:r>
              <a:rPr lang="en-US" sz="4400" b="1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Christian</a:t>
            </a:r>
            <a:br>
              <a:rPr lang="en-US" sz="4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</a:br>
            <a:r>
              <a:rPr lang="en-US" sz="4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(a follower of </a:t>
            </a:r>
            <a:r>
              <a:rPr lang="en-US" sz="4400" b="1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Christ</a:t>
            </a:r>
            <a:r>
              <a:rPr lang="en-US" sz="4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) is to be like Jesus- think like </a:t>
            </a:r>
            <a:r>
              <a:rPr lang="en-US" sz="4400" b="1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Him</a:t>
            </a:r>
            <a:r>
              <a:rPr lang="en-US" sz="4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, act like </a:t>
            </a:r>
            <a:r>
              <a:rPr lang="en-US" sz="4400" b="1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Him</a:t>
            </a:r>
            <a:r>
              <a:rPr lang="en-US" sz="4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, 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live like </a:t>
            </a:r>
            <a:r>
              <a:rPr lang="en-US" sz="4400" b="1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Him.</a:t>
            </a:r>
          </a:p>
        </p:txBody>
      </p:sp>
    </p:spTree>
    <p:extLst>
      <p:ext uri="{BB962C8B-B14F-4D97-AF65-F5344CB8AC3E}">
        <p14:creationId xmlns:p14="http://schemas.microsoft.com/office/powerpoint/2010/main" val="1080161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cumento 2"/>
          <p:cNvSpPr/>
          <p:nvPr/>
        </p:nvSpPr>
        <p:spPr>
          <a:xfrm>
            <a:off x="0" y="0"/>
            <a:ext cx="12192000" cy="6858000"/>
          </a:xfrm>
          <a:prstGeom prst="flowChartDocument">
            <a:avLst/>
          </a:prstGeom>
          <a:solidFill>
            <a:srgbClr val="FAE4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605116" y="228599"/>
            <a:ext cx="1138965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66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“The angel answered, "The Holy Spirit will come on you, and the power of the Most High will overshadow you”</a:t>
            </a:r>
          </a:p>
          <a:p>
            <a:r>
              <a:rPr lang="en-IE" sz="66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-Luke 1:35</a:t>
            </a:r>
          </a:p>
        </p:txBody>
      </p:sp>
      <p:sp>
        <p:nvSpPr>
          <p:cNvPr id="5" name="Pentágono regular 4"/>
          <p:cNvSpPr/>
          <p:nvPr/>
        </p:nvSpPr>
        <p:spPr>
          <a:xfrm>
            <a:off x="6999641" y="4084320"/>
            <a:ext cx="4968240" cy="2621280"/>
          </a:xfrm>
          <a:prstGeom prst="pent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ig Caslon Medium" charset="0"/>
                <a:ea typeface="Big Caslon Medium" charset="0"/>
                <a:cs typeface="Big Caslon Medium" charset="0"/>
              </a:rPr>
              <a:t>Fun Fact:</a:t>
            </a:r>
          </a:p>
          <a:p>
            <a:pPr algn="ctr"/>
            <a:r>
              <a:rPr lang="en-US" sz="2800" dirty="0">
                <a:latin typeface="Big Caslon Medium" charset="0"/>
                <a:ea typeface="Big Caslon Medium" charset="0"/>
                <a:cs typeface="Big Caslon Medium" charset="0"/>
              </a:rPr>
              <a:t>St Luke wrote one of the 4 Gospels</a:t>
            </a:r>
          </a:p>
        </p:txBody>
      </p:sp>
    </p:spTree>
    <p:extLst>
      <p:ext uri="{BB962C8B-B14F-4D97-AF65-F5344CB8AC3E}">
        <p14:creationId xmlns:p14="http://schemas.microsoft.com/office/powerpoint/2010/main" val="1240640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oloradomarriageretreats.com/wp-content/uploads/2017/10/Hand-giving-life-to-pl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529" y="-137160"/>
            <a:ext cx="12438529" cy="829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-255496" y="5108089"/>
            <a:ext cx="13083990" cy="941295"/>
          </a:xfrm>
          <a:prstGeom prst="rect">
            <a:avLst/>
          </a:prstGeom>
          <a:solidFill>
            <a:schemeClr val="tx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/>
          <p:cNvSpPr txBox="1"/>
          <p:nvPr/>
        </p:nvSpPr>
        <p:spPr>
          <a:xfrm>
            <a:off x="694765" y="4978571"/>
            <a:ext cx="11497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The Holy Spirit is life-giving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14300" y="201707"/>
            <a:ext cx="2810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a typeface="Big Caslon Medium" charset="0"/>
                <a:cs typeface="Big Caslon Medium" charset="0"/>
              </a:rPr>
              <a:t>#2</a:t>
            </a:r>
          </a:p>
        </p:txBody>
      </p:sp>
    </p:spTree>
    <p:extLst>
      <p:ext uri="{BB962C8B-B14F-4D97-AF65-F5344CB8AC3E}">
        <p14:creationId xmlns:p14="http://schemas.microsoft.com/office/powerpoint/2010/main" val="267432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FF0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Pentágono 1"/>
          <p:cNvSpPr/>
          <p:nvPr/>
        </p:nvSpPr>
        <p:spPr>
          <a:xfrm>
            <a:off x="235971" y="206476"/>
            <a:ext cx="11798710" cy="6445046"/>
          </a:xfrm>
          <a:prstGeom prst="homePlate">
            <a:avLst>
              <a:gd name="adj" fmla="val 10183"/>
            </a:avLst>
          </a:prstGeom>
          <a:solidFill>
            <a:srgbClr val="FF9700"/>
          </a:solidFill>
          <a:ln>
            <a:solidFill>
              <a:schemeClr val="accent1">
                <a:shade val="50000"/>
              </a:schemeClr>
            </a:solidFill>
          </a:ln>
          <a:effectLst>
            <a:glow>
              <a:schemeClr val="accent1"/>
            </a:glow>
            <a:reflection endPos="0" dir="5400000" sy="-100000" algn="bl" rotWithShape="0"/>
          </a:effectLst>
          <a:scene3d>
            <a:camera prst="orthographicFront"/>
            <a:lightRig rig="sunset" dir="t"/>
          </a:scene3d>
          <a:sp3d contourW="12700" prstMaterial="powder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 txBox="1">
            <a:spLocks/>
          </p:cNvSpPr>
          <p:nvPr/>
        </p:nvSpPr>
        <p:spPr>
          <a:xfrm>
            <a:off x="-149943" y="702319"/>
            <a:ext cx="12491884" cy="13478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0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Dear Boys and Girls,</a:t>
            </a:r>
          </a:p>
          <a:p>
            <a:pPr marL="0" indent="0" algn="ctr">
              <a:buFont typeface="Arial"/>
              <a:buNone/>
            </a:pPr>
            <a:endParaRPr lang="en-US" sz="4000" dirty="0">
              <a:solidFill>
                <a:schemeClr val="bg1"/>
              </a:solidFill>
              <a:latin typeface="Big Caslon Medium" charset="0"/>
              <a:ea typeface="Big Caslon Medium" charset="0"/>
              <a:cs typeface="Big Caslon Medium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733500" y="1629629"/>
            <a:ext cx="10771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0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In Baptism, you became members of God’s family. In the sacrament of Confirmation, the Holy Spirit comes to you in a new way to CONFIRM the         mission that began at your Baptism</a:t>
            </a:r>
            <a:r>
              <a:rPr lang="es-ES_tradnl" sz="40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 </a:t>
            </a:r>
            <a:endParaRPr lang="en-US" sz="3800" dirty="0">
              <a:solidFill>
                <a:schemeClr val="bg1"/>
              </a:solidFill>
              <a:latin typeface="Big Caslon Medium" charset="0"/>
              <a:ea typeface="Big Caslon Medium" charset="0"/>
              <a:cs typeface="Big Caslon Medium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8505" y="2819109"/>
            <a:ext cx="7569798" cy="4600755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547833" y="4146081"/>
            <a:ext cx="77724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sz="4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Let’s get </a:t>
            </a:r>
            <a:r>
              <a:rPr lang="en-US" sz="4400" b="1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READY</a:t>
            </a:r>
            <a:r>
              <a:rPr lang="en-US" sz="4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25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.freepik.com/vector-gratis/fondo-textura-acuarela-calida_1020-9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6999" y="-2667000"/>
            <a:ext cx="6857999" cy="1219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3556" y="270927"/>
            <a:ext cx="5912504" cy="512516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E" sz="6600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Mary was filled with the Holy Spirit. This enabled her to live her vocation from Nazareth to Calvary.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618" y="404277"/>
            <a:ext cx="4883346" cy="620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8431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.freepik.com/vector-gratis/fondo-textura-acuarela-calida_1020-9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9921" y="-2749923"/>
            <a:ext cx="6858000" cy="123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15448" y="910512"/>
            <a:ext cx="11775697" cy="4351338"/>
          </a:xfrm>
        </p:spPr>
        <p:txBody>
          <a:bodyPr>
            <a:noAutofit/>
          </a:bodyPr>
          <a:lstStyle/>
          <a:p>
            <a:endParaRPr lang="en-US" sz="4000" dirty="0">
              <a:solidFill>
                <a:srgbClr val="682500"/>
              </a:solidFill>
              <a:latin typeface="Big Caslon Medium" charset="0"/>
              <a:ea typeface="Big Caslon Medium" charset="0"/>
              <a:cs typeface="Big Caslon Medium" charset="0"/>
            </a:endParaRPr>
          </a:p>
          <a:p>
            <a:endParaRPr lang="en-US" sz="4000" dirty="0">
              <a:solidFill>
                <a:srgbClr val="682500"/>
              </a:solidFill>
              <a:latin typeface="Big Caslon Medium" charset="0"/>
              <a:ea typeface="Big Caslon Medium" charset="0"/>
              <a:cs typeface="Big Caslon Medium" charset="0"/>
            </a:endParaRPr>
          </a:p>
        </p:txBody>
      </p:sp>
      <p:sp>
        <p:nvSpPr>
          <p:cNvPr id="8" name="Redondear rectángulo de esquina diagonal 7"/>
          <p:cNvSpPr/>
          <p:nvPr/>
        </p:nvSpPr>
        <p:spPr>
          <a:xfrm>
            <a:off x="-50217" y="0"/>
            <a:ext cx="5333117" cy="3999523"/>
          </a:xfrm>
          <a:prstGeom prst="round2DiagRect">
            <a:avLst/>
          </a:prstGeom>
          <a:solidFill>
            <a:srgbClr val="FF97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/>
          <p:cNvSpPr txBox="1"/>
          <p:nvPr/>
        </p:nvSpPr>
        <p:spPr>
          <a:xfrm>
            <a:off x="441960" y="749796"/>
            <a:ext cx="48124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The Holy Spirit living in us, gives life to our soul</a:t>
            </a:r>
          </a:p>
          <a:p>
            <a:endParaRPr lang="en-US" sz="4800" dirty="0"/>
          </a:p>
        </p:txBody>
      </p:sp>
      <p:sp>
        <p:nvSpPr>
          <p:cNvPr id="6" name="Redondear rectángulo de esquina diagonal 5"/>
          <p:cNvSpPr/>
          <p:nvPr/>
        </p:nvSpPr>
        <p:spPr>
          <a:xfrm>
            <a:off x="6971291" y="9108"/>
            <a:ext cx="5465226" cy="3987981"/>
          </a:xfrm>
          <a:prstGeom prst="round2DiagRect">
            <a:avLst/>
          </a:prstGeom>
          <a:solidFill>
            <a:schemeClr val="accent2">
              <a:alpha val="29000"/>
            </a:schemeClr>
          </a:solidFill>
          <a:ln>
            <a:noFill/>
          </a:ln>
          <a:effectLst>
            <a:glow>
              <a:schemeClr val="accent1"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mbo 1"/>
          <p:cNvSpPr/>
          <p:nvPr/>
        </p:nvSpPr>
        <p:spPr>
          <a:xfrm>
            <a:off x="3336661" y="1707973"/>
            <a:ext cx="5684520" cy="5642688"/>
          </a:xfrm>
          <a:prstGeom prst="diamond">
            <a:avLst/>
          </a:prstGeom>
          <a:solidFill>
            <a:srgbClr val="FF97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rminador 4"/>
          <p:cNvSpPr/>
          <p:nvPr/>
        </p:nvSpPr>
        <p:spPr>
          <a:xfrm>
            <a:off x="4141026" y="4172884"/>
            <a:ext cx="4124540" cy="577096"/>
          </a:xfrm>
          <a:prstGeom prst="flowChartTerminator">
            <a:avLst/>
          </a:prstGeom>
          <a:solidFill>
            <a:srgbClr val="FFFF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4233632" y="3159426"/>
            <a:ext cx="39983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Say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YES to God.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Mary did.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7350733" y="264160"/>
            <a:ext cx="487500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4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“When our hearts turn from God,” St Paul says, “we make the Holy Spirit sad”. (Eph. 4:30). </a:t>
            </a:r>
            <a:endParaRPr lang="en-US" sz="4400" dirty="0">
              <a:solidFill>
                <a:schemeClr val="bg1"/>
              </a:solidFill>
              <a:latin typeface="Big Caslon Medium" charset="0"/>
              <a:ea typeface="Big Caslon Medium" charset="0"/>
              <a:cs typeface="Big Caslon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14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cumento 2"/>
          <p:cNvSpPr/>
          <p:nvPr/>
        </p:nvSpPr>
        <p:spPr>
          <a:xfrm>
            <a:off x="0" y="0"/>
            <a:ext cx="12192000" cy="6858000"/>
          </a:xfrm>
          <a:prstGeom prst="flowChartDocument">
            <a:avLst/>
          </a:prstGeom>
          <a:solidFill>
            <a:srgbClr val="FAE4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605116" y="228599"/>
            <a:ext cx="1138965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5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When Jesus was baptised:</a:t>
            </a:r>
          </a:p>
          <a:p>
            <a:r>
              <a:rPr lang="en-IE" sz="5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“</a:t>
            </a:r>
            <a:r>
              <a:rPr lang="mr-IN" sz="5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…</a:t>
            </a:r>
            <a:r>
              <a:rPr lang="en-IE" sz="5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the Holy Spirit descended on him in bodily form like a dove. And a voice came from heaven: “You are my Son, whom I love; with you I am </a:t>
            </a:r>
            <a:br>
              <a:rPr lang="en-IE" sz="5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</a:br>
            <a:r>
              <a:rPr lang="en-IE" sz="5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well pleased.”</a:t>
            </a:r>
          </a:p>
          <a:p>
            <a:r>
              <a:rPr lang="en-IE" sz="5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-Luke 3:22</a:t>
            </a:r>
          </a:p>
        </p:txBody>
      </p:sp>
      <p:sp>
        <p:nvSpPr>
          <p:cNvPr id="5" name="Pentágono regular 4"/>
          <p:cNvSpPr/>
          <p:nvPr/>
        </p:nvSpPr>
        <p:spPr>
          <a:xfrm>
            <a:off x="7765675" y="3676650"/>
            <a:ext cx="4229100" cy="3009900"/>
          </a:xfrm>
          <a:prstGeom prst="pent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ig Caslon Medium" charset="0"/>
                <a:ea typeface="Big Caslon Medium" charset="0"/>
                <a:cs typeface="Big Caslon Medium" charset="0"/>
              </a:rPr>
              <a:t>Fun Fact:</a:t>
            </a:r>
          </a:p>
          <a:p>
            <a:pPr algn="ctr"/>
            <a:r>
              <a:rPr lang="en-IE" sz="2800" dirty="0">
                <a:latin typeface="Big Caslon Medium" charset="0"/>
                <a:ea typeface="Big Caslon Medium" charset="0"/>
                <a:cs typeface="Big Caslon Medium" charset="0"/>
              </a:rPr>
              <a:t>John, who Baptised Jesus, was the cousin of Jesus</a:t>
            </a:r>
            <a:r>
              <a:rPr lang="es-ES_tradnl" sz="2800" dirty="0">
                <a:latin typeface="Big Caslon Medium" charset="0"/>
                <a:ea typeface="Big Caslon Medium" charset="0"/>
                <a:cs typeface="Big Caslon Medium" charset="0"/>
              </a:rPr>
              <a:t> </a:t>
            </a:r>
            <a:endParaRPr lang="en-US" sz="2800" dirty="0">
              <a:latin typeface="Big Caslon Medium" charset="0"/>
              <a:ea typeface="Big Caslon Medium" charset="0"/>
              <a:cs typeface="Big Caslon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497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whitelandchurchofchrist.com/hp_wordpress/wp-content/uploads/2017/02/759673fa7f2687f3be17c86ba2933c82-1024x7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236220" y="-15240"/>
            <a:ext cx="2810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chemeClr val="bg1"/>
                </a:solidFill>
                <a:ea typeface="Big Caslon Medium" charset="0"/>
                <a:cs typeface="Big Caslon Medium" charset="0"/>
              </a:rPr>
              <a:t>#</a:t>
            </a:r>
            <a:r>
              <a:rPr lang="en-US" sz="7200" b="1" dirty="0">
                <a:solidFill>
                  <a:schemeClr val="bg1"/>
                </a:solidFill>
                <a:ea typeface="Big Caslon Medium" charset="0"/>
                <a:cs typeface="Big Caslon Medium" charset="0"/>
              </a:rPr>
              <a:t>3</a:t>
            </a:r>
          </a:p>
        </p:txBody>
      </p:sp>
      <p:sp>
        <p:nvSpPr>
          <p:cNvPr id="5" name="Rectángulo 4"/>
          <p:cNvSpPr/>
          <p:nvPr/>
        </p:nvSpPr>
        <p:spPr>
          <a:xfrm>
            <a:off x="-255496" y="5108089"/>
            <a:ext cx="13083990" cy="94129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694765" y="4978571"/>
            <a:ext cx="11497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The Holy Spirit is love </a:t>
            </a:r>
          </a:p>
        </p:txBody>
      </p:sp>
    </p:spTree>
    <p:extLst>
      <p:ext uri="{BB962C8B-B14F-4D97-AF65-F5344CB8AC3E}">
        <p14:creationId xmlns:p14="http://schemas.microsoft.com/office/powerpoint/2010/main" val="535517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.freepik.com/vector-gratis/fondo-textura-acuarela-calida_1020-9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9921" y="-2749923"/>
            <a:ext cx="6858000" cy="123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7346" y="779621"/>
            <a:ext cx="11343150" cy="587517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E" sz="6600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The Holy Spirit is the love between the Father and the Son. He is the love that Jesus brought to His mission of healing, forgiving sins, and preaching.</a:t>
            </a:r>
          </a:p>
        </p:txBody>
      </p:sp>
    </p:spTree>
    <p:extLst>
      <p:ext uri="{BB962C8B-B14F-4D97-AF65-F5344CB8AC3E}">
        <p14:creationId xmlns:p14="http://schemas.microsoft.com/office/powerpoint/2010/main" val="968460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.freepik.com/vector-gratis/fondo-textura-acuarela-calida_1020-9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9921" y="-2749923"/>
            <a:ext cx="6858000" cy="123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7846" y="1116171"/>
            <a:ext cx="11343150" cy="5875179"/>
          </a:xfrm>
        </p:spPr>
        <p:txBody>
          <a:bodyPr>
            <a:noAutofit/>
          </a:bodyPr>
          <a:lstStyle/>
          <a:p>
            <a:r>
              <a:rPr lang="en-US" sz="660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Love </a:t>
            </a:r>
            <a:r>
              <a:rPr lang="en-US" sz="6600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is much more than warm fuzzy feelings</a:t>
            </a:r>
          </a:p>
          <a:p>
            <a:endParaRPr lang="en-US" sz="6600" dirty="0">
              <a:solidFill>
                <a:srgbClr val="682500"/>
              </a:solidFill>
              <a:latin typeface="Big Caslon Medium" charset="0"/>
              <a:ea typeface="Big Caslon Medium" charset="0"/>
              <a:cs typeface="Big Caslon Medium" charset="0"/>
            </a:endParaRPr>
          </a:p>
          <a:p>
            <a:r>
              <a:rPr lang="en-IE" sz="6600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It is a decision we make</a:t>
            </a:r>
            <a:r>
              <a:rPr lang="es-ES_tradnl" sz="6600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 </a:t>
            </a:r>
            <a:endParaRPr lang="en-US" sz="6600" dirty="0">
              <a:solidFill>
                <a:srgbClr val="682500"/>
              </a:solidFill>
              <a:latin typeface="Big Caslon Medium" charset="0"/>
              <a:ea typeface="Big Caslon Medium" charset="0"/>
              <a:cs typeface="Big Caslon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492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2rd7etdn93tqb.cloudfront.net/wp-content/uploads/2017/08/high-school-friends-at-lockers-0826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0" y="3590210"/>
            <a:ext cx="12192000" cy="2937589"/>
          </a:xfrm>
          <a:prstGeom prst="rect">
            <a:avLst/>
          </a:prstGeom>
          <a:solidFill>
            <a:srgbClr val="FAE406">
              <a:alpha val="6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6825" y="3717210"/>
            <a:ext cx="11343150" cy="5875179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IE" sz="6000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We can choose to love when we’re at home or with our friends. We can choose to love in every moment.</a:t>
            </a:r>
          </a:p>
        </p:txBody>
      </p:sp>
    </p:spTree>
    <p:extLst>
      <p:ext uri="{BB962C8B-B14F-4D97-AF65-F5344CB8AC3E}">
        <p14:creationId xmlns:p14="http://schemas.microsoft.com/office/powerpoint/2010/main" val="2137563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ompampsupport.azureedge.net/fetchimage?siteId=7575&amp;v=2&amp;jpgQuality=100&amp;width=700&amp;url=https%3A%2F%2Fi.kym-cdn.com%2Fentries%2Ficons%2Ffacebook%2F000%2F030%2F809%2Fhelping-frie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1" y="-182880"/>
            <a:ext cx="14282297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-457201" y="5928360"/>
            <a:ext cx="14282297" cy="873740"/>
          </a:xfrm>
          <a:prstGeom prst="rect">
            <a:avLst/>
          </a:prstGeom>
          <a:solidFill>
            <a:srgbClr val="FAE406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-1310640" y="6002774"/>
            <a:ext cx="15057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36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Love puts others first, and the Holy Spirit helps us do that.</a:t>
            </a:r>
          </a:p>
        </p:txBody>
      </p:sp>
    </p:spTree>
    <p:extLst>
      <p:ext uri="{BB962C8B-B14F-4D97-AF65-F5344CB8AC3E}">
        <p14:creationId xmlns:p14="http://schemas.microsoft.com/office/powerpoint/2010/main" val="1180078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ocumento 2"/>
          <p:cNvSpPr/>
          <p:nvPr/>
        </p:nvSpPr>
        <p:spPr>
          <a:xfrm>
            <a:off x="0" y="0"/>
            <a:ext cx="12192000" cy="6858000"/>
          </a:xfrm>
          <a:prstGeom prst="flowChartDocument">
            <a:avLst/>
          </a:prstGeom>
          <a:solidFill>
            <a:srgbClr val="FAE40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513676" y="228599"/>
            <a:ext cx="1138965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72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“The Spirit of the Lord is on me, because he has anointed me to proclaim good news to the poor.”</a:t>
            </a:r>
          </a:p>
          <a:p>
            <a:r>
              <a:rPr lang="en-IE" sz="72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-Luke 4:18</a:t>
            </a:r>
          </a:p>
        </p:txBody>
      </p:sp>
      <p:sp>
        <p:nvSpPr>
          <p:cNvPr id="5" name="Pentágono regular 4"/>
          <p:cNvSpPr/>
          <p:nvPr/>
        </p:nvSpPr>
        <p:spPr>
          <a:xfrm>
            <a:off x="7457736" y="3718560"/>
            <a:ext cx="4445599" cy="2834640"/>
          </a:xfrm>
          <a:prstGeom prst="pentagon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Big Caslon Medium" charset="0"/>
                <a:ea typeface="Big Caslon Medium" charset="0"/>
                <a:cs typeface="Big Caslon Medium" charset="0"/>
              </a:rPr>
              <a:t>Fun Fact:</a:t>
            </a:r>
          </a:p>
          <a:p>
            <a:pPr algn="ctr"/>
            <a:r>
              <a:rPr lang="en-IE" sz="3200" dirty="0">
                <a:latin typeface="Big Caslon Medium" charset="0"/>
                <a:ea typeface="Big Caslon Medium" charset="0"/>
                <a:cs typeface="Big Caslon Medium" charset="0"/>
              </a:rPr>
              <a:t>Anointing with oil is a sign of mission</a:t>
            </a:r>
            <a:r>
              <a:rPr lang="es-ES_tradnl" sz="3200" dirty="0">
                <a:latin typeface="Big Caslon Medium" charset="0"/>
                <a:ea typeface="Big Caslon Medium" charset="0"/>
                <a:cs typeface="Big Caslon Medium" charset="0"/>
              </a:rPr>
              <a:t> </a:t>
            </a:r>
            <a:endParaRPr lang="en-US" sz="3200" dirty="0">
              <a:latin typeface="Big Caslon Medium" charset="0"/>
              <a:ea typeface="Big Caslon Medium" charset="0"/>
              <a:cs typeface="Big Caslon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34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incimages.com/uploaded_files/image/1920x1080/getty_959639206_3763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-255496" y="5108089"/>
            <a:ext cx="13083990" cy="941295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/>
          <p:cNvSpPr txBox="1"/>
          <p:nvPr/>
        </p:nvSpPr>
        <p:spPr>
          <a:xfrm>
            <a:off x="-25400" y="5126338"/>
            <a:ext cx="12192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The Holy Spirit </a:t>
            </a:r>
            <a:r>
              <a:rPr lang="en-IE" sz="50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is the Energy for Mission</a:t>
            </a:r>
            <a:r>
              <a:rPr lang="es-ES_tradnl" sz="50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 </a:t>
            </a:r>
            <a:endParaRPr lang="en-US" sz="5000" dirty="0">
              <a:solidFill>
                <a:schemeClr val="bg1"/>
              </a:solidFill>
              <a:latin typeface="Big Caslon Medium" charset="0"/>
              <a:ea typeface="Big Caslon Medium" charset="0"/>
              <a:cs typeface="Big Caslon Medium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36220" y="-15240"/>
            <a:ext cx="2810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ea typeface="Big Caslon Medium" charset="0"/>
                <a:cs typeface="Big Caslon Medium" charset="0"/>
              </a:rPr>
              <a:t>#4</a:t>
            </a:r>
          </a:p>
        </p:txBody>
      </p:sp>
    </p:spTree>
    <p:extLst>
      <p:ext uri="{BB962C8B-B14F-4D97-AF65-F5344CB8AC3E}">
        <p14:creationId xmlns:p14="http://schemas.microsoft.com/office/powerpoint/2010/main" val="207142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rgbClr val="FF0000">
              <a:alpha val="7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Pentágono 1"/>
          <p:cNvSpPr/>
          <p:nvPr/>
        </p:nvSpPr>
        <p:spPr>
          <a:xfrm>
            <a:off x="235971" y="206476"/>
            <a:ext cx="11798710" cy="6445046"/>
          </a:xfrm>
          <a:prstGeom prst="homePlate">
            <a:avLst>
              <a:gd name="adj" fmla="val 10183"/>
            </a:avLst>
          </a:prstGeom>
          <a:solidFill>
            <a:srgbClr val="FF9700"/>
          </a:solidFill>
          <a:ln>
            <a:solidFill>
              <a:schemeClr val="accent1">
                <a:shade val="50000"/>
              </a:schemeClr>
            </a:solidFill>
          </a:ln>
          <a:effectLst>
            <a:glow>
              <a:schemeClr val="accent1"/>
            </a:glow>
            <a:reflection endPos="0" dir="5400000" sy="-100000" algn="bl" rotWithShape="0"/>
          </a:effectLst>
          <a:scene3d>
            <a:camera prst="orthographicFront"/>
            <a:lightRig rig="sunset" dir="t"/>
          </a:scene3d>
          <a:sp3d contourW="12700" prstMaterial="powder"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nline Media 7" title="Confirmation 2021 - Getting to know the Holy Spirit">
            <a:hlinkClick r:id="" action="ppaction://media"/>
            <a:extLst>
              <a:ext uri="{FF2B5EF4-FFF2-40B4-BE49-F238E27FC236}">
                <a16:creationId xmlns:a16="http://schemas.microsoft.com/office/drawing/2014/main" id="{962B5CB6-048E-4BF0-B63E-E237790A45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12264" y="1250518"/>
            <a:ext cx="7707529" cy="435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0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.freepik.com/vector-gratis/fondo-textura-acuarela-calida_1020-9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9921" y="-2749923"/>
            <a:ext cx="6858000" cy="123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36860" y="1354070"/>
            <a:ext cx="10737479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E" sz="5400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As we go through life we discover that God has given us many natural gifts. You might develop the gift of music, or sport or learn a language. What are your unique gifts?</a:t>
            </a:r>
            <a:r>
              <a:rPr lang="es-ES_tradnl" sz="5400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 </a:t>
            </a:r>
          </a:p>
          <a:p>
            <a:pPr marL="0" indent="0">
              <a:buNone/>
            </a:pPr>
            <a:endParaRPr lang="en-US" sz="5400" dirty="0">
              <a:solidFill>
                <a:srgbClr val="682500"/>
              </a:solidFill>
              <a:latin typeface="Big Caslon Medium" charset="0"/>
              <a:ea typeface="Big Caslon Medium" charset="0"/>
              <a:cs typeface="Big Caslon Medium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0209">
            <a:off x="216270" y="30889"/>
            <a:ext cx="1409700" cy="169569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025" y="4831406"/>
            <a:ext cx="2369244" cy="24228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5596">
            <a:off x="-1082039" y="4761573"/>
            <a:ext cx="5029200" cy="256249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3051">
            <a:off x="10847463" y="-372047"/>
            <a:ext cx="1625160" cy="162516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212080"/>
            <a:ext cx="1859280" cy="185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00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.freepik.com/vector-gratis/fondo-textura-acuarela-calida_1020-9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9921" y="-2749923"/>
            <a:ext cx="6858000" cy="123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08411" y="999331"/>
            <a:ext cx="1134102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E" sz="4000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The Holy Spirit also gives us “Spiritual Gifts” for our Mission:</a:t>
            </a:r>
          </a:p>
          <a:p>
            <a:pPr marL="0" indent="0" algn="ctr">
              <a:buNone/>
            </a:pPr>
            <a:r>
              <a:rPr lang="en-IE" sz="5400" b="1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wisdom, understanding, knowledge, courage, right judgement, reverence, wonder </a:t>
            </a:r>
            <a:r>
              <a:rPr lang="en-IE" sz="5400" b="1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and awe in God’s presence</a:t>
            </a:r>
            <a:endParaRPr lang="en-IE" sz="5400" b="1" dirty="0">
              <a:solidFill>
                <a:srgbClr val="682500"/>
              </a:solidFill>
              <a:latin typeface="Big Caslon Medium" charset="0"/>
              <a:ea typeface="Big Caslon Medium" charset="0"/>
              <a:cs typeface="Big Caslon Medium" charset="0"/>
            </a:endParaRPr>
          </a:p>
          <a:p>
            <a:pPr marL="0" indent="0">
              <a:buNone/>
            </a:pPr>
            <a:endParaRPr lang="en-IE" sz="5400" b="1" dirty="0">
              <a:solidFill>
                <a:srgbClr val="682500"/>
              </a:solidFill>
              <a:latin typeface="Big Caslon Medium" charset="0"/>
              <a:ea typeface="Big Caslon Medium" charset="0"/>
              <a:cs typeface="Big Caslon Medium" charset="0"/>
            </a:endParaRPr>
          </a:p>
          <a:p>
            <a:pPr marL="0" indent="0">
              <a:buNone/>
            </a:pPr>
            <a:r>
              <a:rPr lang="en-IE" sz="4000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We will talk about them in more detail another day.</a:t>
            </a:r>
            <a:endParaRPr lang="en-US" sz="4000" dirty="0">
              <a:solidFill>
                <a:srgbClr val="682500"/>
              </a:solidFill>
              <a:latin typeface="Big Caslon Medium" charset="0"/>
              <a:ea typeface="Big Caslon Medium" charset="0"/>
              <a:cs typeface="Big Caslon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809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mage.freepik.com/vector-gratis/fondo-textura-acuarela-calida_1020-9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84077" y="-2749923"/>
            <a:ext cx="6858000" cy="1235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91189" y="288290"/>
            <a:ext cx="7593613" cy="5151120"/>
          </a:xfrm>
        </p:spPr>
        <p:txBody>
          <a:bodyPr>
            <a:noAutofit/>
          </a:bodyPr>
          <a:lstStyle/>
          <a:p>
            <a:pPr marL="0" indent="0" algn="ctr">
              <a:lnSpc>
                <a:spcPts val="6700"/>
              </a:lnSpc>
              <a:buNone/>
            </a:pPr>
            <a:r>
              <a:rPr lang="en-IE" sz="4800" dirty="0">
                <a:solidFill>
                  <a:srgbClr val="682500"/>
                </a:solidFill>
                <a:latin typeface="Big Caslon Medium" charset="0"/>
                <a:ea typeface="Big Caslon Medium" charset="0"/>
                <a:cs typeface="Big Caslon Medium" charset="0"/>
              </a:rPr>
              <a:t>Your mission as a Christian is unique. The Holy Spirit will make it known to you gradually over your life time. But you need to ask Him. </a:t>
            </a:r>
          </a:p>
        </p:txBody>
      </p:sp>
      <p:pic>
        <p:nvPicPr>
          <p:cNvPr id="1026" name="Picture 2" descr="https://i.pinimg.com/originals/59/ef/40/59ef40713bfde9b8c7bcec1563b560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837" y="574040"/>
            <a:ext cx="3940870" cy="590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0" y="4667250"/>
            <a:ext cx="7684802" cy="2038350"/>
          </a:xfrm>
          <a:prstGeom prst="rect">
            <a:avLst/>
          </a:prstGeom>
          <a:solidFill>
            <a:schemeClr val="accent2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40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“Come Holy Spirit; help me to know what God wants in my life.”</a:t>
            </a:r>
            <a:r>
              <a:rPr lang="es-ES_tradnl" sz="40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 </a:t>
            </a:r>
            <a:endParaRPr lang="en-IE" sz="4000" dirty="0">
              <a:solidFill>
                <a:schemeClr val="bg1"/>
              </a:solidFill>
              <a:latin typeface="Big Caslon Medium" charset="0"/>
              <a:ea typeface="Big Caslon Medium" charset="0"/>
              <a:cs typeface="Big Caslon Medium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962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340" y="1371600"/>
            <a:ext cx="5269094" cy="417829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312920" y="2453640"/>
            <a:ext cx="27736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Until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next </a:t>
            </a:r>
          </a:p>
          <a:p>
            <a:pPr algn="ctr"/>
            <a:r>
              <a:rPr lang="en-US" sz="54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time </a:t>
            </a:r>
          </a:p>
        </p:txBody>
      </p:sp>
    </p:spTree>
    <p:extLst>
      <p:ext uri="{BB962C8B-B14F-4D97-AF65-F5344CB8AC3E}">
        <p14:creationId xmlns:p14="http://schemas.microsoft.com/office/powerpoint/2010/main" val="2013731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elogramo 2"/>
          <p:cNvSpPr/>
          <p:nvPr/>
        </p:nvSpPr>
        <p:spPr>
          <a:xfrm rot="2720845">
            <a:off x="-3419757" y="-735857"/>
            <a:ext cx="18000000" cy="8280000"/>
          </a:xfrm>
          <a:prstGeom prst="parallelogram">
            <a:avLst>
              <a:gd name="adj" fmla="val 99404"/>
            </a:avLst>
          </a:prstGeom>
          <a:solidFill>
            <a:srgbClr val="FAE406"/>
          </a:solidFill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345461" y="970270"/>
            <a:ext cx="11064875" cy="5400675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solidFill>
                  <a:schemeClr val="accent2"/>
                </a:solidFill>
                <a:latin typeface="Bebas Neue" charset="0"/>
                <a:ea typeface="Bebas Neue" charset="0"/>
                <a:cs typeface="Bebas Neue" charset="0"/>
              </a:rPr>
              <a:t>First things first, </a:t>
            </a:r>
            <a:br>
              <a:rPr lang="en-US" sz="8800" dirty="0">
                <a:solidFill>
                  <a:schemeClr val="accent2"/>
                </a:solidFill>
                <a:latin typeface="Bebas Neue" charset="0"/>
                <a:ea typeface="Bebas Neue" charset="0"/>
                <a:cs typeface="Bebas Neue" charset="0"/>
              </a:rPr>
            </a:br>
            <a:r>
              <a:rPr lang="en-US" sz="8800" dirty="0">
                <a:solidFill>
                  <a:schemeClr val="accent2"/>
                </a:solidFill>
                <a:latin typeface="Bebas Neue" charset="0"/>
                <a:ea typeface="Bebas Neue" charset="0"/>
                <a:cs typeface="Bebas Neue" charset="0"/>
              </a:rPr>
              <a:t>let’s get to know the Holy Spirit!</a:t>
            </a:r>
          </a:p>
        </p:txBody>
      </p:sp>
    </p:spTree>
    <p:extLst>
      <p:ext uri="{BB962C8B-B14F-4D97-AF65-F5344CB8AC3E}">
        <p14:creationId xmlns:p14="http://schemas.microsoft.com/office/powerpoint/2010/main" val="1867647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55" y="2418734"/>
            <a:ext cx="6758039" cy="5068529"/>
          </a:xfrm>
          <a:prstGeom prst="rect">
            <a:avLst/>
          </a:prstGeom>
        </p:spPr>
      </p:pic>
      <p:pic>
        <p:nvPicPr>
          <p:cNvPr id="1026" name="Picture 2" descr="esultado de imagen de leaves swirling in wind gif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784" y="-341346"/>
            <a:ext cx="5086821" cy="381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67" y="-1924919"/>
            <a:ext cx="4409768" cy="5512211"/>
          </a:xfrm>
        </p:spPr>
      </p:pic>
      <p:pic>
        <p:nvPicPr>
          <p:cNvPr id="1028" name="Picture 4" descr="esultado de imagen de water 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825" y="4391025"/>
            <a:ext cx="438150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10462063" y="2068078"/>
            <a:ext cx="1306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dobe Naskh Medium" charset="0"/>
                <a:ea typeface="Adobe Naskh Medium" charset="0"/>
                <a:cs typeface="Adobe Naskh Medium" charset="0"/>
              </a:rPr>
              <a:t>Wind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dobe Naskh Medium" charset="0"/>
              <a:ea typeface="Adobe Naskh Medium" charset="0"/>
              <a:cs typeface="Adobe Naskh Medium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7776521" y="5661779"/>
            <a:ext cx="1269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dobe Naskh Medium" charset="0"/>
                <a:ea typeface="Adobe Naskh Medium" charset="0"/>
                <a:cs typeface="Adobe Naskh Medium" charset="0"/>
              </a:rPr>
              <a:t>Dove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dobe Naskh Medium" charset="0"/>
              <a:ea typeface="Adobe Naskh Medium" charset="0"/>
              <a:cs typeface="Adobe Naskh Medium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33516" y="5934670"/>
            <a:ext cx="1425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dobe Naskh Medium" charset="0"/>
                <a:ea typeface="Adobe Naskh Medium" charset="0"/>
                <a:cs typeface="Adobe Naskh Medium" charset="0"/>
              </a:rPr>
              <a:t>Water</a:t>
            </a:r>
            <a:endParaRPr lang="es-E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dobe Naskh Medium" charset="0"/>
              <a:ea typeface="Adobe Naskh Medium" charset="0"/>
              <a:cs typeface="Adobe Naskh Medium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239071" y="3125627"/>
            <a:ext cx="1005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dobe Naskh Medium" charset="0"/>
                <a:ea typeface="Adobe Naskh Medium" charset="0"/>
                <a:cs typeface="Adobe Naskh Medium" charset="0"/>
              </a:rPr>
              <a:t>Fire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1394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0" y="1"/>
            <a:ext cx="12192001" cy="6858000"/>
          </a:xfrm>
          <a:prstGeom prst="rect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6508" y="562709"/>
            <a:ext cx="6688015" cy="44035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solidFill>
                  <a:srgbClr val="FFBF26"/>
                </a:solidFill>
                <a:latin typeface="Big Caslon Medium" charset="0"/>
                <a:ea typeface="Big Caslon Medium" charset="0"/>
                <a:cs typeface="Big Caslon Medium" charset="0"/>
              </a:rPr>
              <a:t>Fire, wind, water, and a dove are just a few of the many symbols of the Holy Spirit. </a:t>
            </a:r>
          </a:p>
          <a:p>
            <a:pPr marL="0" indent="0" algn="ctr">
              <a:buNone/>
            </a:pPr>
            <a:endParaRPr lang="en-US" sz="3600" dirty="0">
              <a:solidFill>
                <a:srgbClr val="FFBF26"/>
              </a:solidFill>
              <a:latin typeface="Big Caslon Medium" charset="0"/>
              <a:ea typeface="Big Caslon Medium" charset="0"/>
              <a:cs typeface="Big Caslon Medium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FFBF26"/>
                </a:solidFill>
                <a:latin typeface="Big Caslon Medium" charset="0"/>
                <a:ea typeface="Big Caslon Medium" charset="0"/>
                <a:cs typeface="Big Caslon Medium" charset="0"/>
              </a:rPr>
              <a:t>Each of these helps us understand different aspects and characteristics of the Holy Spirit.</a:t>
            </a:r>
            <a:endParaRPr lang="es-ES_tradnl" sz="3600" dirty="0">
              <a:solidFill>
                <a:srgbClr val="FFBF26"/>
              </a:solidFill>
              <a:latin typeface="Big Caslon Medium" charset="0"/>
              <a:ea typeface="Big Caslon Medium" charset="0"/>
              <a:cs typeface="Big Caslon Medium" charset="0"/>
            </a:endParaRPr>
          </a:p>
          <a:p>
            <a:pPr marL="0" indent="0" algn="ctr">
              <a:buNone/>
            </a:pPr>
            <a:endParaRPr lang="en-US" sz="3600" dirty="0">
              <a:solidFill>
                <a:srgbClr val="FFBF26"/>
              </a:solidFill>
              <a:latin typeface="Big Caslon Medium" charset="0"/>
              <a:ea typeface="Big Caslon Medium" charset="0"/>
              <a:cs typeface="Big Caslon Medium" charset="0"/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rgbClr val="FFBF26"/>
                </a:solidFill>
                <a:latin typeface="Big Caslon Medium" charset="0"/>
                <a:ea typeface="Big Caslon Medium" charset="0"/>
                <a:cs typeface="Big Caslon Medium" charset="0"/>
              </a:rPr>
              <a:t>The Holy Spirit is the 3</a:t>
            </a:r>
            <a:r>
              <a:rPr lang="en-US" sz="3600" baseline="30000" dirty="0">
                <a:solidFill>
                  <a:srgbClr val="FFBF26"/>
                </a:solidFill>
                <a:latin typeface="Big Caslon Medium" charset="0"/>
                <a:ea typeface="Big Caslon Medium" charset="0"/>
                <a:cs typeface="Big Caslon Medium" charset="0"/>
              </a:rPr>
              <a:t>rd</a:t>
            </a:r>
            <a:r>
              <a:rPr lang="en-US" sz="3600" dirty="0">
                <a:solidFill>
                  <a:srgbClr val="FFBF26"/>
                </a:solidFill>
                <a:latin typeface="Big Caslon Medium" charset="0"/>
                <a:ea typeface="Big Caslon Medium" charset="0"/>
                <a:cs typeface="Big Caslon Medium" charset="0"/>
              </a:rPr>
              <a:t> person of the Holy Trinity, HE IS GOD.</a:t>
            </a:r>
          </a:p>
        </p:txBody>
      </p:sp>
      <p:pic>
        <p:nvPicPr>
          <p:cNvPr id="1026" name="Picture 2" descr="ublev's Icon of the Trinity - Trinity Integrative Medicine, P.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031" y="847522"/>
            <a:ext cx="4075234" cy="51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033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.freepik.com/foto-gratis/circulo-amarillo-dibujado-mano-acuarela-textura-fondo-marco-circular-manchas_76080-56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386" y="-175679"/>
            <a:ext cx="7226709" cy="722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349499" y="1503763"/>
            <a:ext cx="52309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50800" dist="50800" dir="7920000" sx="99000" sy="99000" rotWithShape="0">
                    <a:prstClr val="black">
                      <a:alpha val="94000"/>
                    </a:prstClr>
                  </a:outerShdw>
                </a:effectLst>
                <a:latin typeface="Big Caslon Medium" charset="0"/>
                <a:ea typeface="Big Caslon Medium" charset="0"/>
                <a:cs typeface="Big Caslon Medium" charset="0"/>
              </a:rPr>
              <a:t>There’s lots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50800" dist="50800" dir="7920000" sx="99000" sy="99000" rotWithShape="0">
                    <a:prstClr val="black">
                      <a:alpha val="94000"/>
                    </a:prstClr>
                  </a:outerShdw>
                </a:effectLst>
                <a:latin typeface="Big Caslon Medium" charset="0"/>
                <a:ea typeface="Big Caslon Medium" charset="0"/>
                <a:cs typeface="Big Caslon Medium" charset="0"/>
              </a:rPr>
              <a:t> to learn about the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50800" dist="50800" dir="7920000" sx="99000" sy="99000" rotWithShape="0">
                    <a:prstClr val="black">
                      <a:alpha val="94000"/>
                    </a:prstClr>
                  </a:outerShdw>
                </a:effectLst>
                <a:latin typeface="Big Caslon Medium" charset="0"/>
                <a:ea typeface="Big Caslon Medium" charset="0"/>
                <a:cs typeface="Big Caslon Medium" charset="0"/>
              </a:rPr>
              <a:t>Holy Spirit! 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50800" dist="50800" dir="7920000" sx="99000" sy="99000" rotWithShape="0">
                    <a:prstClr val="black">
                      <a:alpha val="94000"/>
                    </a:prstClr>
                  </a:outerShdw>
                </a:effectLst>
                <a:latin typeface="Big Caslon Medium" charset="0"/>
                <a:ea typeface="Big Caslon Medium" charset="0"/>
                <a:cs typeface="Big Caslon Medium" charset="0"/>
              </a:rPr>
              <a:t>The Bible can teach</a:t>
            </a:r>
            <a:br>
              <a:rPr lang="en-US" sz="4800" dirty="0">
                <a:solidFill>
                  <a:schemeClr val="bg1"/>
                </a:solidFill>
                <a:effectLst>
                  <a:outerShdw blurRad="50800" dist="50800" dir="7920000" sx="99000" sy="99000" rotWithShape="0">
                    <a:prstClr val="black">
                      <a:alpha val="94000"/>
                    </a:prstClr>
                  </a:outerShdw>
                </a:effectLst>
                <a:latin typeface="Big Caslon Medium" charset="0"/>
                <a:ea typeface="Big Caslon Medium" charset="0"/>
                <a:cs typeface="Big Caslon Medium" charset="0"/>
              </a:rPr>
            </a:br>
            <a:r>
              <a:rPr lang="en-US" sz="4800" dirty="0">
                <a:solidFill>
                  <a:schemeClr val="bg1"/>
                </a:solidFill>
                <a:effectLst>
                  <a:outerShdw blurRad="50800" dist="50800" dir="7920000" sx="99000" sy="99000" rotWithShape="0">
                    <a:prstClr val="black">
                      <a:alpha val="94000"/>
                    </a:prstClr>
                  </a:outerShdw>
                </a:effectLst>
                <a:latin typeface="Big Caslon Medium" charset="0"/>
                <a:ea typeface="Big Caslon Medium" charset="0"/>
                <a:cs typeface="Big Caslon Medium" charset="0"/>
              </a:rPr>
              <a:t>us a lot!</a:t>
            </a:r>
          </a:p>
          <a:p>
            <a:endParaRPr lang="en-US" sz="4800" dirty="0">
              <a:effectLst>
                <a:outerShdw blurRad="50800" dist="50800" dir="7920000" sx="99000" sy="99000" rotWithShape="0">
                  <a:prstClr val="black">
                    <a:alpha val="94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6886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ágrima 5"/>
          <p:cNvSpPr/>
          <p:nvPr/>
        </p:nvSpPr>
        <p:spPr>
          <a:xfrm>
            <a:off x="-2783298" y="88492"/>
            <a:ext cx="8406581" cy="6710516"/>
          </a:xfrm>
          <a:prstGeom prst="teardrop">
            <a:avLst/>
          </a:prstGeom>
          <a:solidFill>
            <a:srgbClr val="FFBF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41958" y="-688162"/>
            <a:ext cx="3932237" cy="1600200"/>
          </a:xfrm>
        </p:spPr>
        <p:txBody>
          <a:bodyPr/>
          <a:lstStyle/>
          <a:p>
            <a:r>
              <a:rPr lang="en-US" sz="5400" b="1" u="sng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Bible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355359" y="800444"/>
            <a:ext cx="4169748" cy="381158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The word Bible comes from a Greek word which means "books” because the Bible is composed of many books.</a:t>
            </a:r>
          </a:p>
          <a:p>
            <a:r>
              <a:rPr lang="en-US" sz="28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 It includes the  law of Moses, history, psalms, letters, and lots more. The Gospel teaches us about the life of Jesus.</a:t>
            </a:r>
          </a:p>
          <a:p>
            <a:r>
              <a:rPr lang="en-US" sz="2800" dirty="0">
                <a:solidFill>
                  <a:schemeClr val="bg1"/>
                </a:solidFill>
                <a:latin typeface="Big Caslon Medium" charset="0"/>
                <a:ea typeface="Big Caslon Medium" charset="0"/>
                <a:cs typeface="Big Caslon Medium" charset="0"/>
              </a:rPr>
              <a:t>It is the word of God, written by human authors BUT inspired by the HOLY SPIRIT!</a:t>
            </a:r>
          </a:p>
        </p:txBody>
      </p:sp>
      <p:pic>
        <p:nvPicPr>
          <p:cNvPr id="3076" name="Picture 4" descr="https://st.depositphotos.com/1796046/2256/v/600/depositphotos_22561117-stock-illustration-holly-bib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351" y="1020763"/>
            <a:ext cx="57150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827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seekpng.com/png/detail/21-215129_brush-strokes-orange-paint-brush-p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065" y="0"/>
            <a:ext cx="13227460" cy="722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 rot="20839911">
            <a:off x="2661289" y="2136340"/>
            <a:ext cx="714650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ig Caslon Medium" charset="0"/>
                <a:ea typeface="Big Caslon Medium" charset="0"/>
                <a:cs typeface="Big Caslon Medium" charset="0"/>
              </a:rPr>
              <a:t>It has two parts: </a:t>
            </a:r>
            <a:br>
              <a:rPr lang="en-US" sz="5400" b="1" cap="none" spc="0" dirty="0">
                <a:ln w="127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ig Caslon Medium" charset="0"/>
                <a:ea typeface="Big Caslon Medium" charset="0"/>
                <a:cs typeface="Big Caslon Medium" charset="0"/>
              </a:rPr>
            </a:br>
            <a:r>
              <a:rPr lang="en-US" sz="5400" b="1" cap="none" spc="0" dirty="0">
                <a:ln w="127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ig Caslon Medium" charset="0"/>
                <a:ea typeface="Big Caslon Medium" charset="0"/>
                <a:cs typeface="Big Caslon Medium" charset="0"/>
              </a:rPr>
              <a:t>The Old Testament </a:t>
            </a:r>
            <a:r>
              <a:rPr lang="en-US" sz="5400" b="1" cap="none" spc="0">
                <a:ln w="127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ig Caslon Medium" charset="0"/>
                <a:ea typeface="Big Caslon Medium" charset="0"/>
                <a:cs typeface="Big Caslon Medium" charset="0"/>
              </a:rPr>
              <a:t>and </a:t>
            </a:r>
          </a:p>
          <a:p>
            <a:pPr algn="ctr"/>
            <a:r>
              <a:rPr lang="en-US" sz="5400" b="1" cap="none" spc="0" dirty="0">
                <a:ln w="12700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ig Caslon Medium" charset="0"/>
                <a:ea typeface="Big Caslon Medium" charset="0"/>
                <a:cs typeface="Big Caslon Medium" charset="0"/>
              </a:rPr>
              <a:t>The New Testament </a:t>
            </a:r>
            <a:endParaRPr lang="en-US" sz="5400" b="1" cap="none" spc="0" dirty="0">
              <a:ln w="12700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78199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921</Words>
  <Application>Microsoft Office PowerPoint</Application>
  <PresentationFormat>Widescreen</PresentationFormat>
  <Paragraphs>103</Paragraphs>
  <Slides>33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Adobe Naskh Medium</vt:lpstr>
      <vt:lpstr>Arial</vt:lpstr>
      <vt:lpstr>Bebas Neue</vt:lpstr>
      <vt:lpstr>Big Caslon Medium</vt:lpstr>
      <vt:lpstr>Calibri</vt:lpstr>
      <vt:lpstr>Calibri Light</vt:lpstr>
      <vt:lpstr>Tema de Office</vt:lpstr>
      <vt:lpstr>PowerPoint Presentation</vt:lpstr>
      <vt:lpstr>PowerPoint Presentation</vt:lpstr>
      <vt:lpstr>PowerPoint Presentation</vt:lpstr>
      <vt:lpstr>First things first,  let’s get to know the Holy Spirit!</vt:lpstr>
      <vt:lpstr>PowerPoint Presentation</vt:lpstr>
      <vt:lpstr>PowerPoint Presentation</vt:lpstr>
      <vt:lpstr>PowerPoint Presentation</vt:lpstr>
      <vt:lpstr>Bible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Sheena Darcy – Diocese of Elphin</cp:lastModifiedBy>
  <cp:revision>103</cp:revision>
  <dcterms:created xsi:type="dcterms:W3CDTF">2021-02-13T18:03:52Z</dcterms:created>
  <dcterms:modified xsi:type="dcterms:W3CDTF">2021-03-08T12:02:47Z</dcterms:modified>
</cp:coreProperties>
</file>