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56" r:id="rId3"/>
    <p:sldId id="257" r:id="rId4"/>
    <p:sldId id="258" r:id="rId5"/>
    <p:sldId id="259" r:id="rId6"/>
    <p:sldId id="260" r:id="rId7"/>
    <p:sldId id="261" r:id="rId8"/>
    <p:sldId id="262" r:id="rId9"/>
    <p:sldId id="263" r:id="rId10"/>
    <p:sldId id="264" r:id="rId11"/>
    <p:sldId id="265" r:id="rId12"/>
    <p:sldId id="268" r:id="rId13"/>
    <p:sldId id="269" r:id="rId14"/>
    <p:sldId id="266" r:id="rId15"/>
    <p:sldId id="267" r:id="rId16"/>
    <p:sldId id="270" r:id="rId17"/>
    <p:sldId id="271" r:id="rId18"/>
    <p:sldId id="272" r:id="rId19"/>
    <p:sldId id="273" r:id="rId20"/>
    <p:sldId id="274" r:id="rId21"/>
    <p:sldId id="275" r:id="rId22"/>
    <p:sldId id="276" r:id="rId23"/>
    <p:sldId id="277" r:id="rId24"/>
    <p:sldId id="278" r:id="rId25"/>
    <p:sldId id="281" r:id="rId26"/>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9"/>
    <p:restoredTop sz="94286"/>
  </p:normalViewPr>
  <p:slideViewPr>
    <p:cSldViewPr snapToGrid="0" snapToObjects="1">
      <p:cViewPr varScale="1">
        <p:scale>
          <a:sx n="110" d="100"/>
          <a:sy n="110" d="100"/>
        </p:scale>
        <p:origin x="6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n-US"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20132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911388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1861401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147120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n-U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47310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4"/>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144992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n-U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6"/>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1452802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2"/>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36075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82531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n-US"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53360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n-U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667419A0-05C2-A147-9131-7DEE22B33A19}" type="datetimeFigureOut">
              <a:rPr lang="es-ES_tradnl" smtClean="0"/>
              <a:t>20/02/2018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44700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419A0-05C2-A147-9131-7DEE22B33A19}" type="datetimeFigureOut">
              <a:rPr lang="es-ES_tradnl" smtClean="0"/>
              <a:t>20/02/2018</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85F7B-9BE0-1C4B-99CD-CA6B2F08635B}" type="slidenum">
              <a:rPr lang="es-ES_tradnl" smtClean="0"/>
              <a:t>‹#›</a:t>
            </a:fld>
            <a:endParaRPr lang="es-ES_tradnl"/>
          </a:p>
        </p:txBody>
      </p:sp>
    </p:spTree>
    <p:extLst>
      <p:ext uri="{BB962C8B-B14F-4D97-AF65-F5344CB8AC3E}">
        <p14:creationId xmlns:p14="http://schemas.microsoft.com/office/powerpoint/2010/main" val="2085014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 Id="rId5" Type="http://schemas.openxmlformats.org/officeDocument/2006/relationships/image" Target="../media/image57.tiff"/><Relationship Id="rId4" Type="http://schemas.openxmlformats.org/officeDocument/2006/relationships/image" Target="../media/image56.tiff"/></Relationships>
</file>

<file path=ppt/slides/_rels/slide1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xml"/><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60.tiff"/></Relationships>
</file>

<file path=ppt/slides/_rels/slide1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tiff"/><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tiff"/><Relationship Id="rId4" Type="http://schemas.openxmlformats.org/officeDocument/2006/relationships/image" Target="../media/image73.tiff"/></Relationships>
</file>

<file path=ppt/slides/_rels/slide22.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18" Type="http://schemas.openxmlformats.org/officeDocument/2006/relationships/image" Target="../media/image29.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17" Type="http://schemas.openxmlformats.org/officeDocument/2006/relationships/image" Target="../media/image28.tiff"/><Relationship Id="rId2" Type="http://schemas.openxmlformats.org/officeDocument/2006/relationships/image" Target="../media/image13.tiff"/><Relationship Id="rId16"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tiff"/><Relationship Id="rId15" Type="http://schemas.openxmlformats.org/officeDocument/2006/relationships/image" Target="../media/image26.tiff"/><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tiff"/><Relationship Id="rId14" Type="http://schemas.openxmlformats.org/officeDocument/2006/relationships/image" Target="../media/image25.tiff"/></Relationships>
</file>

<file path=ppt/slides/_rels/slide4.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7.xml.rels><?xml version="1.0" encoding="UTF-8" standalone="yes"?>
<Relationships xmlns="http://schemas.openxmlformats.org/package/2006/relationships"><Relationship Id="rId3" Type="http://schemas.openxmlformats.org/officeDocument/2006/relationships/image" Target="../media/image42.tiff"/><Relationship Id="rId7" Type="http://schemas.openxmlformats.org/officeDocument/2006/relationships/image" Target="../media/image46.tiff"/><Relationship Id="rId2" Type="http://schemas.openxmlformats.org/officeDocument/2006/relationships/image" Target="../media/image41.tiff"/><Relationship Id="rId1" Type="http://schemas.openxmlformats.org/officeDocument/2006/relationships/slideLayout" Target="../slideLayouts/slideLayout2.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58275" y="268932"/>
            <a:ext cx="6537241" cy="2062103"/>
          </a:xfrm>
          <a:prstGeom prst="rect">
            <a:avLst/>
          </a:prstGeom>
          <a:noFill/>
        </p:spPr>
        <p:txBody>
          <a:bodyPr wrap="square" rtlCol="0">
            <a:spAutoFit/>
          </a:bodyPr>
          <a:lstStyle/>
          <a:p>
            <a:pPr algn="ctr"/>
            <a:r>
              <a:rPr lang="en-GB" sz="3200" b="1" dirty="0" smtClean="0">
                <a:solidFill>
                  <a:schemeClr val="accent2">
                    <a:lumMod val="75000"/>
                  </a:schemeClr>
                </a:solidFill>
                <a:latin typeface="Bradley Hand ITC" panose="03070402050302030203" pitchFamily="66" charset="0"/>
                <a:cs typeface="Miriam Fixed" panose="020B0509050101010101" pitchFamily="49" charset="-79"/>
              </a:rPr>
              <a:t>The Holy Spirit will come upon you…</a:t>
            </a:r>
            <a:r>
              <a:rPr lang="en-GB" sz="3200" dirty="0" smtClean="0">
                <a:solidFill>
                  <a:schemeClr val="accent2"/>
                </a:solidFill>
                <a:latin typeface="Bradley Hand ITC" panose="03070402050302030203" pitchFamily="66" charset="0"/>
              </a:rPr>
              <a:t>the</a:t>
            </a:r>
            <a:r>
              <a:rPr lang="en-GB" sz="3200" dirty="0" smtClean="0">
                <a:solidFill>
                  <a:schemeClr val="accent2"/>
                </a:solidFill>
                <a:latin typeface="Imprint MT Shadow" panose="04020605060303030202" pitchFamily="82" charset="0"/>
              </a:rPr>
              <a:t> </a:t>
            </a:r>
            <a:r>
              <a:rPr lang="en-GB" sz="3200" b="1" dirty="0">
                <a:solidFill>
                  <a:srgbClr val="C00000"/>
                </a:solidFill>
                <a:latin typeface="Imprint MT Shadow" panose="04020605060303030202" pitchFamily="82" charset="0"/>
              </a:rPr>
              <a:t>POWER </a:t>
            </a:r>
            <a:r>
              <a:rPr lang="en-GB" sz="3200" b="1" dirty="0">
                <a:solidFill>
                  <a:schemeClr val="accent2">
                    <a:lumMod val="75000"/>
                  </a:schemeClr>
                </a:solidFill>
                <a:latin typeface="Bradley Hand ITC" panose="03070402050302030203" pitchFamily="66" charset="0"/>
              </a:rPr>
              <a:t>of the </a:t>
            </a:r>
            <a:r>
              <a:rPr lang="en-GB" sz="3200" b="1" dirty="0">
                <a:solidFill>
                  <a:srgbClr val="C00000"/>
                </a:solidFill>
                <a:latin typeface="Imprint MT Shadow" panose="04020605060303030202" pitchFamily="82" charset="0"/>
              </a:rPr>
              <a:t>Most High </a:t>
            </a:r>
            <a:r>
              <a:rPr lang="en-GB" sz="3200" b="1" dirty="0">
                <a:solidFill>
                  <a:schemeClr val="accent2">
                    <a:lumMod val="75000"/>
                  </a:schemeClr>
                </a:solidFill>
                <a:latin typeface="Bradley Hand ITC" panose="03070402050302030203" pitchFamily="66" charset="0"/>
              </a:rPr>
              <a:t>will </a:t>
            </a:r>
            <a:r>
              <a:rPr lang="en-GB" sz="3200" b="1" i="1" dirty="0">
                <a:solidFill>
                  <a:schemeClr val="accent2">
                    <a:lumMod val="75000"/>
                  </a:schemeClr>
                </a:solidFill>
                <a:latin typeface="Bradley Hand ITC" panose="03070402050302030203" pitchFamily="66" charset="0"/>
              </a:rPr>
              <a:t>overshadow</a:t>
            </a:r>
            <a:r>
              <a:rPr lang="en-GB" sz="3200" b="1" dirty="0">
                <a:solidFill>
                  <a:schemeClr val="accent2">
                    <a:lumMod val="75000"/>
                  </a:schemeClr>
                </a:solidFill>
                <a:latin typeface="Bradley Hand ITC" panose="03070402050302030203" pitchFamily="66" charset="0"/>
              </a:rPr>
              <a:t>  you…</a:t>
            </a:r>
            <a:endParaRPr lang="es-ES" sz="3200" b="1" dirty="0">
              <a:solidFill>
                <a:schemeClr val="accent2">
                  <a:lumMod val="75000"/>
                </a:schemeClr>
              </a:solidFill>
              <a:latin typeface="Bradley Hand ITC" panose="03070402050302030203" pitchFamily="66" charset="0"/>
            </a:endParaRPr>
          </a:p>
          <a:p>
            <a:endParaRPr lang="es-ES" sz="3200" b="1" dirty="0">
              <a:solidFill>
                <a:schemeClr val="accent2">
                  <a:lumMod val="75000"/>
                </a:schemeClr>
              </a:solidFill>
              <a:latin typeface="Bradley Hand ITC" panose="03070402050302030203" pitchFamily="66" charset="0"/>
              <a:cs typeface="Miriam Fixed" panose="020B0509050101010101" pitchFamily="49" charset="-79"/>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5973" y="1959175"/>
            <a:ext cx="3942000" cy="3646800"/>
          </a:xfrm>
          <a:prstGeom prst="rect">
            <a:avLst/>
          </a:prstGeom>
        </p:spPr>
      </p:pic>
      <p:sp>
        <p:nvSpPr>
          <p:cNvPr id="7" name="TextBox 6"/>
          <p:cNvSpPr txBox="1"/>
          <p:nvPr/>
        </p:nvSpPr>
        <p:spPr>
          <a:xfrm>
            <a:off x="3263999" y="5761389"/>
            <a:ext cx="5105948" cy="954107"/>
          </a:xfrm>
          <a:prstGeom prst="rect">
            <a:avLst/>
          </a:prstGeom>
          <a:noFill/>
        </p:spPr>
        <p:txBody>
          <a:bodyPr wrap="square" rtlCol="0">
            <a:spAutoFit/>
          </a:bodyPr>
          <a:lstStyle/>
          <a:p>
            <a:pPr algn="ctr"/>
            <a:r>
              <a:rPr lang="en-GB" sz="2800" b="1" dirty="0" smtClean="0">
                <a:solidFill>
                  <a:srgbClr val="C00000"/>
                </a:solidFill>
                <a:latin typeface="Bradley Hand ITC" panose="03070402050302030203" pitchFamily="66" charset="0"/>
              </a:rPr>
              <a:t>Message from Bishop Kevin: Confirmation 2018</a:t>
            </a:r>
            <a:endParaRPr lang="es-ES" sz="2800" b="1" dirty="0">
              <a:solidFill>
                <a:srgbClr val="C00000"/>
              </a:solidFill>
              <a:latin typeface="Bradley Hand ITC" panose="03070402050302030203" pitchFamily="66"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7750" y="5257866"/>
            <a:ext cx="3524250" cy="2476500"/>
          </a:xfrm>
          <a:prstGeom prst="rect">
            <a:avLst/>
          </a:prstGeom>
        </p:spPr>
      </p:pic>
    </p:spTree>
    <p:extLst>
      <p:ext uri="{BB962C8B-B14F-4D97-AF65-F5344CB8AC3E}">
        <p14:creationId xmlns:p14="http://schemas.microsoft.com/office/powerpoint/2010/main" val="544671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0"/>
            <a:ext cx="12192000" cy="7620000"/>
          </a:xfrm>
          <a:prstGeom prst="rect">
            <a:avLst/>
          </a:prstGeom>
        </p:spPr>
      </p:pic>
      <p:sp>
        <p:nvSpPr>
          <p:cNvPr id="4" name="CuadroTexto 3"/>
          <p:cNvSpPr txBox="1"/>
          <p:nvPr/>
        </p:nvSpPr>
        <p:spPr>
          <a:xfrm>
            <a:off x="1025235" y="443347"/>
            <a:ext cx="10640291" cy="584775"/>
          </a:xfrm>
          <a:prstGeom prst="rect">
            <a:avLst/>
          </a:prstGeom>
          <a:noFill/>
        </p:spPr>
        <p:txBody>
          <a:bodyPr wrap="square" rtlCol="0">
            <a:spAutoFit/>
          </a:bodyPr>
          <a:lstStyle/>
          <a:p>
            <a:r>
              <a:rPr lang="en-US" sz="2400" dirty="0" smtClean="0"/>
              <a:t>For example, St. Francis de Sales taught that we must be like </a:t>
            </a:r>
            <a:r>
              <a:rPr lang="en-US" sz="3200" i="1" dirty="0" smtClean="0"/>
              <a:t>sunflowers.</a:t>
            </a:r>
            <a:endParaRPr lang="en-US" sz="3200" i="1" dirty="0"/>
          </a:p>
        </p:txBody>
      </p:sp>
      <p:sp>
        <p:nvSpPr>
          <p:cNvPr id="5" name="CuadroTexto 4"/>
          <p:cNvSpPr txBox="1"/>
          <p:nvPr/>
        </p:nvSpPr>
        <p:spPr>
          <a:xfrm>
            <a:off x="3269669" y="1997942"/>
            <a:ext cx="3075711" cy="1200329"/>
          </a:xfrm>
          <a:prstGeom prst="rect">
            <a:avLst/>
          </a:prstGeom>
          <a:noFill/>
        </p:spPr>
        <p:txBody>
          <a:bodyPr wrap="square" rtlCol="0">
            <a:spAutoFit/>
          </a:bodyPr>
          <a:lstStyle/>
          <a:p>
            <a:pPr algn="ctr"/>
            <a:r>
              <a:rPr lang="en-US" sz="2400" dirty="0" smtClean="0"/>
              <a:t>Have you ever noticed that sunflowers always move to face the sun?</a:t>
            </a:r>
            <a:endParaRPr lang="en-US" sz="2400" dirty="0"/>
          </a:p>
        </p:txBody>
      </p:sp>
    </p:spTree>
    <p:extLst>
      <p:ext uri="{BB962C8B-B14F-4D97-AF65-F5344CB8AC3E}">
        <p14:creationId xmlns:p14="http://schemas.microsoft.com/office/powerpoint/2010/main" val="11328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12191999" cy="7620000"/>
          </a:xfrm>
          <a:prstGeom prst="rect">
            <a:avLst/>
          </a:prstGeom>
        </p:spPr>
      </p:pic>
      <p:pic>
        <p:nvPicPr>
          <p:cNvPr id="7" name="Imagen 6"/>
          <p:cNvPicPr>
            <a:picLocks noChangeAspect="1"/>
          </p:cNvPicPr>
          <p:nvPr/>
        </p:nvPicPr>
        <p:blipFill>
          <a:blip r:embed="rId3">
            <a:alphaModFix amt="72000"/>
          </a:blip>
          <a:stretch>
            <a:fillRect/>
          </a:stretch>
        </p:blipFill>
        <p:spPr>
          <a:xfrm>
            <a:off x="-1014402" y="-1773382"/>
            <a:ext cx="15421968" cy="9393381"/>
          </a:xfrm>
          <a:prstGeom prst="rect">
            <a:avLst/>
          </a:prstGeom>
          <a:effectLst>
            <a:outerShdw blurRad="50800" dist="50800" dir="5400000" algn="ctr" rotWithShape="0">
              <a:srgbClr val="000000"/>
            </a:outerShdw>
          </a:effectLst>
        </p:spPr>
      </p:pic>
      <p:sp>
        <p:nvSpPr>
          <p:cNvPr id="4" name="CuadroTexto 3"/>
          <p:cNvSpPr txBox="1"/>
          <p:nvPr/>
        </p:nvSpPr>
        <p:spPr>
          <a:xfrm>
            <a:off x="967506" y="491640"/>
            <a:ext cx="10474036" cy="461665"/>
          </a:xfrm>
          <a:prstGeom prst="rect">
            <a:avLst/>
          </a:prstGeom>
          <a:noFill/>
        </p:spPr>
        <p:txBody>
          <a:bodyPr wrap="square" rtlCol="0">
            <a:spAutoFit/>
          </a:bodyPr>
          <a:lstStyle/>
          <a:p>
            <a:pPr algn="ctr"/>
            <a:r>
              <a:rPr lang="en-US" sz="2400" b="1" dirty="0" smtClean="0">
                <a:solidFill>
                  <a:schemeClr val="bg1"/>
                </a:solidFill>
                <a:effectLst>
                  <a:outerShdw blurRad="50800" dist="76200" dir="2700000" algn="tl" rotWithShape="0">
                    <a:prstClr val="black">
                      <a:alpha val="40000"/>
                    </a:prstClr>
                  </a:outerShdw>
                </a:effectLst>
              </a:rPr>
              <a:t>Like the sunflowers, we turn to Jesus in prayer. He is the One who gives us Life.</a:t>
            </a:r>
            <a:endParaRPr lang="en-US" sz="2400" b="1" dirty="0">
              <a:solidFill>
                <a:schemeClr val="bg1"/>
              </a:solidFill>
              <a:effectLst>
                <a:outerShdw blurRad="50800" dist="76200" dir="2700000" algn="tl" rotWithShape="0">
                  <a:prstClr val="black">
                    <a:alpha val="40000"/>
                  </a:prstClr>
                </a:outerShdw>
              </a:effectLst>
            </a:endParaRPr>
          </a:p>
        </p:txBody>
      </p:sp>
    </p:spTree>
    <p:extLst>
      <p:ext uri="{BB962C8B-B14F-4D97-AF65-F5344CB8AC3E}">
        <p14:creationId xmlns:p14="http://schemas.microsoft.com/office/powerpoint/2010/main" val="14065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00363" y="1000990"/>
            <a:ext cx="4654468" cy="4887191"/>
          </a:xfrm>
          <a:prstGeom prst="rect">
            <a:avLst/>
          </a:prstGeom>
        </p:spPr>
      </p:pic>
      <p:sp>
        <p:nvSpPr>
          <p:cNvPr id="6" name="Rectángulo 5"/>
          <p:cNvSpPr/>
          <p:nvPr/>
        </p:nvSpPr>
        <p:spPr>
          <a:xfrm>
            <a:off x="5868710" y="1000990"/>
            <a:ext cx="5742278" cy="400110"/>
          </a:xfrm>
          <a:prstGeom prst="rect">
            <a:avLst/>
          </a:prstGeom>
        </p:spPr>
        <p:txBody>
          <a:bodyPr wrap="none">
            <a:spAutoFit/>
          </a:bodyPr>
          <a:lstStyle/>
          <a:p>
            <a:r>
              <a:rPr lang="es-ES_tradnl" sz="2000" b="1" i="1" dirty="0">
                <a:effectLst>
                  <a:outerShdw blurRad="50800" dist="76200" dir="2700000" algn="tl" rotWithShape="0">
                    <a:prstClr val="black">
                      <a:alpha val="40000"/>
                    </a:prstClr>
                  </a:outerShdw>
                </a:effectLst>
              </a:rPr>
              <a:t>KNOWLEDGE</a:t>
            </a:r>
            <a:r>
              <a:rPr lang="es-ES_tradnl" sz="2000" dirty="0">
                <a:effectLst>
                  <a:outerShdw blurRad="50800" dist="76200" dir="2700000" algn="tl" rotWithShape="0">
                    <a:prstClr val="black">
                      <a:alpha val="40000"/>
                    </a:prstClr>
                  </a:outerShdw>
                </a:effectLst>
              </a:rPr>
              <a:t> in </a:t>
            </a:r>
            <a:r>
              <a:rPr lang="es-ES_tradnl" sz="2000" dirty="0" err="1">
                <a:effectLst>
                  <a:outerShdw blurRad="50800" dist="76200" dir="2700000" algn="tl" rotWithShape="0">
                    <a:prstClr val="black">
                      <a:alpha val="40000"/>
                    </a:prstClr>
                  </a:outerShdw>
                </a:effectLst>
              </a:rPr>
              <a:t>the</a:t>
            </a:r>
            <a:r>
              <a:rPr lang="es-ES_tradnl" sz="2000" dirty="0">
                <a:effectLst>
                  <a:outerShdw blurRad="50800" dist="76200" dir="2700000" algn="tl" rotWithShape="0">
                    <a:prstClr val="black">
                      <a:alpha val="40000"/>
                    </a:prstClr>
                  </a:outerShdw>
                </a:effectLst>
              </a:rPr>
              <a:t> </a:t>
            </a:r>
            <a:r>
              <a:rPr lang="es-ES_tradnl" sz="2000" dirty="0" err="1">
                <a:effectLst>
                  <a:outerShdw blurRad="50800" dist="76200" dir="2700000" algn="tl" rotWithShape="0">
                    <a:prstClr val="black">
                      <a:alpha val="40000"/>
                    </a:prstClr>
                  </a:outerShdw>
                </a:effectLst>
              </a:rPr>
              <a:t>life</a:t>
            </a:r>
            <a:r>
              <a:rPr lang="es-ES_tradnl" sz="2000" dirty="0">
                <a:effectLst>
                  <a:outerShdw blurRad="50800" dist="76200" dir="2700000" algn="tl" rotWithShape="0">
                    <a:prstClr val="black">
                      <a:alpha val="40000"/>
                    </a:prstClr>
                  </a:outerShdw>
                </a:effectLst>
              </a:rPr>
              <a:t> of St. </a:t>
            </a:r>
            <a:r>
              <a:rPr lang="es-ES_tradnl" sz="2000" dirty="0" smtClean="0">
                <a:effectLst>
                  <a:outerShdw blurRad="50800" dist="76200" dir="2700000" algn="tl" rotWithShape="0">
                    <a:prstClr val="black">
                      <a:alpha val="40000"/>
                    </a:prstClr>
                  </a:outerShdw>
                </a:effectLst>
              </a:rPr>
              <a:t>Jane </a:t>
            </a:r>
            <a:r>
              <a:rPr lang="es-ES_tradnl" sz="2000" dirty="0" err="1" smtClean="0">
                <a:effectLst>
                  <a:outerShdw blurRad="50800" dist="76200" dir="2700000" algn="tl" rotWithShape="0">
                    <a:prstClr val="black">
                      <a:alpha val="40000"/>
                    </a:prstClr>
                  </a:outerShdw>
                </a:effectLst>
              </a:rPr>
              <a:t>Frances</a:t>
            </a:r>
            <a:r>
              <a:rPr lang="es-ES_tradnl" sz="2000" dirty="0" smtClean="0">
                <a:effectLst>
                  <a:outerShdw blurRad="50800" dist="76200" dir="2700000" algn="tl" rotWithShape="0">
                    <a:prstClr val="black">
                      <a:alpha val="40000"/>
                    </a:prstClr>
                  </a:outerShdw>
                </a:effectLst>
              </a:rPr>
              <a:t> de Chantal</a:t>
            </a:r>
            <a:endParaRPr lang="es-ES_tradnl" sz="2000" dirty="0">
              <a:effectLst>
                <a:outerShdw blurRad="50800" dist="76200" dir="2700000" algn="tl" rotWithShape="0">
                  <a:prstClr val="black">
                    <a:alpha val="40000"/>
                  </a:prstClr>
                </a:outerShdw>
              </a:effectLst>
            </a:endParaRPr>
          </a:p>
        </p:txBody>
      </p:sp>
      <p:sp>
        <p:nvSpPr>
          <p:cNvPr id="7" name="CuadroTexto 6"/>
          <p:cNvSpPr txBox="1"/>
          <p:nvPr/>
        </p:nvSpPr>
        <p:spPr>
          <a:xfrm>
            <a:off x="6343012" y="1717964"/>
            <a:ext cx="4793673" cy="3970318"/>
          </a:xfrm>
          <a:prstGeom prst="rect">
            <a:avLst/>
          </a:prstGeom>
          <a:noFill/>
        </p:spPr>
        <p:txBody>
          <a:bodyPr wrap="square" rtlCol="0">
            <a:spAutoFit/>
          </a:bodyPr>
          <a:lstStyle/>
          <a:p>
            <a:r>
              <a:rPr lang="en-US" dirty="0" smtClean="0"/>
              <a:t>St. Jane Frances de Chantal was a very close friend of St. Francis de Sales. Jane was born into a rich family, but had no desires for the riches and applause of the world. She got married at the age of 21 and had four children. At the age of 28 her husband passed away in an accident. </a:t>
            </a:r>
          </a:p>
          <a:p>
            <a:endParaRPr lang="en-US" dirty="0"/>
          </a:p>
          <a:p>
            <a:r>
              <a:rPr lang="en-US" dirty="0" smtClean="0"/>
              <a:t>A few years later Jane met St. Francis de Sales, and he taught her all about the spiritual life and about how it is more important to please God than to please people. </a:t>
            </a:r>
          </a:p>
          <a:p>
            <a:endParaRPr lang="en-US" dirty="0"/>
          </a:p>
          <a:p>
            <a:r>
              <a:rPr lang="en-US" dirty="0" smtClean="0"/>
              <a:t>Together with St. Francis, St. Jane began a new congregation that cared for the poor and the sick. </a:t>
            </a:r>
            <a:endParaRPr lang="en-US" dirty="0"/>
          </a:p>
        </p:txBody>
      </p:sp>
    </p:spTree>
    <p:extLst>
      <p:ext uri="{BB962C8B-B14F-4D97-AF65-F5344CB8AC3E}">
        <p14:creationId xmlns:p14="http://schemas.microsoft.com/office/powerpoint/2010/main" val="1528870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4073" y="1199168"/>
            <a:ext cx="4807527" cy="4524315"/>
          </a:xfrm>
          <a:prstGeom prst="rect">
            <a:avLst/>
          </a:prstGeom>
          <a:noFill/>
        </p:spPr>
        <p:txBody>
          <a:bodyPr wrap="square" rtlCol="0">
            <a:spAutoFit/>
          </a:bodyPr>
          <a:lstStyle/>
          <a:p>
            <a:r>
              <a:rPr lang="en-US" dirty="0" smtClean="0"/>
              <a:t>Near the end of her life, St. Jane went through a very difficult time. First, her friend St. Francis de Sales died, and soon after her son was killed in a war. A few years later, the plague that was going through France killed her daughter-in-law and her son-in-law. </a:t>
            </a:r>
          </a:p>
          <a:p>
            <a:endParaRPr lang="en-US" dirty="0"/>
          </a:p>
          <a:p>
            <a:r>
              <a:rPr lang="en-US" dirty="0" smtClean="0"/>
              <a:t>Jane suffered very much during this time, but with the help of the gift of knowledge, she never lost her faith in the love and goodness of God.</a:t>
            </a:r>
          </a:p>
          <a:p>
            <a:endParaRPr lang="en-US" dirty="0"/>
          </a:p>
          <a:p>
            <a:r>
              <a:rPr lang="en-US" dirty="0" smtClean="0"/>
              <a:t>The gift of knowledge helped her understand that life on this earth does not last forever, and that God gave her a family and friends to help her get to Heaven, our true Home. Heaven is where we will be truly happy for all eternity. </a:t>
            </a:r>
            <a:endParaRPr lang="en-US" dirty="0"/>
          </a:p>
        </p:txBody>
      </p:sp>
      <p:pic>
        <p:nvPicPr>
          <p:cNvPr id="9" name="Imagen 8"/>
          <p:cNvPicPr>
            <a:picLocks noChangeAspect="1"/>
          </p:cNvPicPr>
          <p:nvPr/>
        </p:nvPicPr>
        <p:blipFill>
          <a:blip r:embed="rId2"/>
          <a:stretch>
            <a:fillRect/>
          </a:stretch>
        </p:blipFill>
        <p:spPr>
          <a:xfrm>
            <a:off x="5389418" y="1371600"/>
            <a:ext cx="6619070" cy="3930073"/>
          </a:xfrm>
          <a:prstGeom prst="rect">
            <a:avLst/>
          </a:prstGeom>
        </p:spPr>
      </p:pic>
    </p:spTree>
    <p:extLst>
      <p:ext uri="{BB962C8B-B14F-4D97-AF65-F5344CB8AC3E}">
        <p14:creationId xmlns:p14="http://schemas.microsoft.com/office/powerpoint/2010/main" val="16226602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151906" y="529369"/>
            <a:ext cx="5292437" cy="523220"/>
          </a:xfrm>
          <a:prstGeom prst="rect">
            <a:avLst/>
          </a:prstGeom>
          <a:noFill/>
        </p:spPr>
        <p:txBody>
          <a:bodyPr wrap="square" rtlCol="0">
            <a:spAutoFit/>
          </a:bodyPr>
          <a:lstStyle/>
          <a:p>
            <a:r>
              <a:rPr lang="en-US" sz="2800" dirty="0" smtClean="0"/>
              <a:t>The gift of </a:t>
            </a:r>
            <a:r>
              <a:rPr lang="en-US" sz="2800" b="1" dirty="0" smtClean="0"/>
              <a:t>KNOWLEDGE</a:t>
            </a:r>
            <a:r>
              <a:rPr lang="en-US" sz="2800" dirty="0" smtClean="0"/>
              <a:t> in your life</a:t>
            </a:r>
            <a:endParaRPr lang="en-US" sz="2800" dirty="0"/>
          </a:p>
        </p:txBody>
      </p:sp>
      <p:sp>
        <p:nvSpPr>
          <p:cNvPr id="5" name="CuadroTexto 4"/>
          <p:cNvSpPr txBox="1"/>
          <p:nvPr/>
        </p:nvSpPr>
        <p:spPr>
          <a:xfrm>
            <a:off x="2050471" y="1280641"/>
            <a:ext cx="7342909" cy="646331"/>
          </a:xfrm>
          <a:prstGeom prst="rect">
            <a:avLst/>
          </a:prstGeom>
          <a:noFill/>
        </p:spPr>
        <p:txBody>
          <a:bodyPr wrap="square" rtlCol="0">
            <a:spAutoFit/>
          </a:bodyPr>
          <a:lstStyle/>
          <a:p>
            <a:pPr algn="ctr"/>
            <a:r>
              <a:rPr lang="en-US" dirty="0" smtClean="0"/>
              <a:t>In our own lives, we must learn to love created things in the way that God wants. Neither deficiently (too little</a:t>
            </a:r>
            <a:r>
              <a:rPr lang="en-US" smtClean="0"/>
              <a:t>), nor </a:t>
            </a:r>
            <a:r>
              <a:rPr lang="en-US" dirty="0" smtClean="0"/>
              <a:t>excessively (too much). </a:t>
            </a:r>
            <a:endParaRPr lang="en-US"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7676" y="2094552"/>
            <a:ext cx="3353377" cy="2704556"/>
          </a:xfrm>
          <a:prstGeom prst="rect">
            <a:avLst/>
          </a:prstGeom>
        </p:spPr>
      </p:pic>
      <p:sp>
        <p:nvSpPr>
          <p:cNvPr id="7" name="CuadroTexto 6"/>
          <p:cNvSpPr txBox="1"/>
          <p:nvPr/>
        </p:nvSpPr>
        <p:spPr>
          <a:xfrm>
            <a:off x="651163" y="5134267"/>
            <a:ext cx="3990110" cy="923330"/>
          </a:xfrm>
          <a:prstGeom prst="rect">
            <a:avLst/>
          </a:prstGeom>
          <a:noFill/>
        </p:spPr>
        <p:txBody>
          <a:bodyPr wrap="square" rtlCol="0">
            <a:spAutoFit/>
          </a:bodyPr>
          <a:lstStyle/>
          <a:p>
            <a:r>
              <a:rPr lang="en-US" dirty="0"/>
              <a:t>For example, if I treat my </a:t>
            </a:r>
            <a:r>
              <a:rPr lang="en-US" dirty="0" smtClean="0"/>
              <a:t>parents </a:t>
            </a:r>
            <a:r>
              <a:rPr lang="en-US" dirty="0"/>
              <a:t>or my siblings badly, I am loving deficiently (too little).</a:t>
            </a:r>
          </a:p>
        </p:txBody>
      </p:sp>
      <p:sp>
        <p:nvSpPr>
          <p:cNvPr id="2" name="CuadroTexto 1"/>
          <p:cNvSpPr txBox="1"/>
          <p:nvPr/>
        </p:nvSpPr>
        <p:spPr>
          <a:xfrm>
            <a:off x="5721925" y="5134267"/>
            <a:ext cx="5444837" cy="1200329"/>
          </a:xfrm>
          <a:prstGeom prst="rect">
            <a:avLst/>
          </a:prstGeom>
          <a:noFill/>
        </p:spPr>
        <p:txBody>
          <a:bodyPr wrap="square" rtlCol="0">
            <a:spAutoFit/>
          </a:bodyPr>
          <a:lstStyle/>
          <a:p>
            <a:r>
              <a:rPr lang="en-US" dirty="0"/>
              <a:t>If I become obsessed with things like money or my mobile phone, or sports, - and I place more importance on them than on God, </a:t>
            </a:r>
            <a:r>
              <a:rPr lang="en-US" dirty="0" smtClean="0"/>
              <a:t>then </a:t>
            </a:r>
            <a:r>
              <a:rPr lang="en-US" dirty="0"/>
              <a:t>I love them excessively </a:t>
            </a:r>
            <a:r>
              <a:rPr lang="en-US" dirty="0" smtClean="0"/>
              <a:t>(too much).</a:t>
            </a:r>
            <a:endParaRPr lang="en-US" dirty="0"/>
          </a:p>
        </p:txBody>
      </p:sp>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5131" y="2932184"/>
            <a:ext cx="1172085" cy="1231181"/>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4200" y="3120976"/>
            <a:ext cx="2124218" cy="1678132"/>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3380" y="2055877"/>
            <a:ext cx="1445528" cy="2891055"/>
          </a:xfrm>
          <a:prstGeom prst="rect">
            <a:avLst/>
          </a:prstGeom>
        </p:spPr>
      </p:pic>
    </p:spTree>
    <p:extLst>
      <p:ext uri="{BB962C8B-B14F-4D97-AF65-F5344CB8AC3E}">
        <p14:creationId xmlns:p14="http://schemas.microsoft.com/office/powerpoint/2010/main" val="7240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38744" y="514468"/>
            <a:ext cx="8423563" cy="1200329"/>
          </a:xfrm>
          <a:prstGeom prst="rect">
            <a:avLst/>
          </a:prstGeom>
          <a:noFill/>
        </p:spPr>
        <p:txBody>
          <a:bodyPr wrap="square" rtlCol="0">
            <a:spAutoFit/>
          </a:bodyPr>
          <a:lstStyle/>
          <a:p>
            <a:pPr algn="ctr"/>
            <a:r>
              <a:rPr lang="en-US" dirty="0" smtClean="0"/>
              <a:t>Things like your family, friends, your </a:t>
            </a:r>
            <a:r>
              <a:rPr lang="en-US" dirty="0" err="1" smtClean="0"/>
              <a:t>favourite</a:t>
            </a:r>
            <a:r>
              <a:rPr lang="en-US" dirty="0" smtClean="0"/>
              <a:t> </a:t>
            </a:r>
            <a:r>
              <a:rPr lang="en-US" dirty="0" smtClean="0"/>
              <a:t>sports and activities, and material possessions are not bad things. But they must be used and loved in the correct way. The gift of knowledge reminds us that these things don’t last forever </a:t>
            </a:r>
            <a:r>
              <a:rPr lang="mr-IN" dirty="0" smtClean="0"/>
              <a:t>–</a:t>
            </a:r>
            <a:r>
              <a:rPr lang="en-US" dirty="0" smtClean="0"/>
              <a:t> only God is eternal! The things that God gives us on earth should help us reach Heaven.</a:t>
            </a:r>
            <a:endParaRPr lang="en-US" dirty="0"/>
          </a:p>
        </p:txBody>
      </p:sp>
      <p:sp>
        <p:nvSpPr>
          <p:cNvPr id="5" name="CuadroTexto 4"/>
          <p:cNvSpPr txBox="1"/>
          <p:nvPr/>
        </p:nvSpPr>
        <p:spPr>
          <a:xfrm>
            <a:off x="1738744" y="5608613"/>
            <a:ext cx="9712036" cy="646331"/>
          </a:xfrm>
          <a:prstGeom prst="rect">
            <a:avLst/>
          </a:prstGeom>
          <a:noFill/>
        </p:spPr>
        <p:txBody>
          <a:bodyPr wrap="square" rtlCol="0">
            <a:spAutoFit/>
          </a:bodyPr>
          <a:lstStyle/>
          <a:p>
            <a:pPr algn="ctr"/>
            <a:r>
              <a:rPr lang="en-US" dirty="0" smtClean="0"/>
              <a:t>The key to the question is loving God first, and loving God the most. If we do so, we will love all of God’s creation in the correct way. </a:t>
            </a:r>
            <a:endParaRPr lang="en-US"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31034" y="2230580"/>
            <a:ext cx="2119746" cy="3061855"/>
          </a:xfrm>
          <a:prstGeom prst="rect">
            <a:avLst/>
          </a:prstGeom>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9960" y="2048955"/>
            <a:ext cx="3584369" cy="2090882"/>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941" y="2582715"/>
            <a:ext cx="1765912" cy="2357583"/>
          </a:xfrm>
          <a:prstGeom prst="rect">
            <a:avLst/>
          </a:prstGeom>
        </p:spPr>
      </p:pic>
      <p:pic>
        <p:nvPicPr>
          <p:cNvPr id="2" name="Imagen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2088" y="3740727"/>
            <a:ext cx="1867886" cy="1867886"/>
          </a:xfrm>
          <a:prstGeom prst="rect">
            <a:avLst/>
          </a:prstGeom>
        </p:spPr>
      </p:pic>
      <p:pic>
        <p:nvPicPr>
          <p:cNvPr id="10" name="Imagen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94762" y="2048955"/>
            <a:ext cx="2486165" cy="1457202"/>
          </a:xfrm>
          <a:prstGeom prst="rect">
            <a:avLst/>
          </a:prstGeom>
        </p:spPr>
      </p:pic>
    </p:spTree>
    <p:extLst>
      <p:ext uri="{BB962C8B-B14F-4D97-AF65-F5344CB8AC3E}">
        <p14:creationId xmlns:p14="http://schemas.microsoft.com/office/powerpoint/2010/main" val="146340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19745" y="803563"/>
            <a:ext cx="8132618" cy="1323439"/>
          </a:xfrm>
          <a:prstGeom prst="rect">
            <a:avLst/>
          </a:prstGeom>
          <a:noFill/>
        </p:spPr>
        <p:txBody>
          <a:bodyPr wrap="square" rtlCol="0">
            <a:spAutoFit/>
          </a:bodyPr>
          <a:lstStyle/>
          <a:p>
            <a:pPr algn="ctr"/>
            <a:r>
              <a:rPr lang="en-US" sz="2000" dirty="0" smtClean="0"/>
              <a:t>The gift of knowledge is very important because once you know, then you can act. </a:t>
            </a:r>
            <a:r>
              <a:rPr lang="en-US" sz="2000" dirty="0"/>
              <a:t>Another gift of the Holy Spirit that you are going to receive is called </a:t>
            </a:r>
            <a:r>
              <a:rPr lang="en-US" sz="2000" b="1" i="1" dirty="0" smtClean="0"/>
              <a:t>Right </a:t>
            </a:r>
            <a:r>
              <a:rPr lang="en-US" sz="2000" b="1" i="1" dirty="0" err="1" smtClean="0"/>
              <a:t>Judgement</a:t>
            </a:r>
            <a:r>
              <a:rPr lang="en-US" sz="2000" b="1" i="1" dirty="0"/>
              <a:t>. </a:t>
            </a:r>
            <a:r>
              <a:rPr lang="en-US" sz="2000" dirty="0"/>
              <a:t>This gift helps us to </a:t>
            </a:r>
            <a:r>
              <a:rPr lang="en-US" sz="2000" dirty="0" err="1" smtClean="0"/>
              <a:t>recognise</a:t>
            </a:r>
            <a:r>
              <a:rPr lang="en-US" sz="2000" dirty="0" smtClean="0"/>
              <a:t> </a:t>
            </a:r>
            <a:r>
              <a:rPr lang="en-US" sz="2000" dirty="0"/>
              <a:t>the difference between right and wrong, and gives us proper </a:t>
            </a:r>
            <a:r>
              <a:rPr lang="en-US" sz="2000" dirty="0" smtClean="0"/>
              <a:t>judgement</a:t>
            </a:r>
            <a:r>
              <a:rPr lang="es-ES_tradnl" sz="2000" dirty="0" smtClean="0"/>
              <a:t>.</a:t>
            </a:r>
            <a:endParaRPr lang="en-US" sz="2000" dirty="0"/>
          </a:p>
        </p:txBody>
      </p:sp>
      <p:pic>
        <p:nvPicPr>
          <p:cNvPr id="5" name="Imagen 4"/>
          <p:cNvPicPr>
            <a:picLocks noChangeAspect="1"/>
          </p:cNvPicPr>
          <p:nvPr/>
        </p:nvPicPr>
        <p:blipFill>
          <a:blip r:embed="rId2"/>
          <a:stretch>
            <a:fillRect/>
          </a:stretch>
        </p:blipFill>
        <p:spPr>
          <a:xfrm>
            <a:off x="688109" y="2396836"/>
            <a:ext cx="5300492" cy="3524827"/>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0680" y="2396836"/>
            <a:ext cx="4684156" cy="3524827"/>
          </a:xfrm>
          <a:prstGeom prst="rect">
            <a:avLst/>
          </a:prstGeom>
        </p:spPr>
      </p:pic>
    </p:spTree>
    <p:extLst>
      <p:ext uri="{BB962C8B-B14F-4D97-AF65-F5344CB8AC3E}">
        <p14:creationId xmlns:p14="http://schemas.microsoft.com/office/powerpoint/2010/main" val="51471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454727" y="906803"/>
            <a:ext cx="9518073" cy="646331"/>
          </a:xfrm>
          <a:prstGeom prst="rect">
            <a:avLst/>
          </a:prstGeom>
          <a:noFill/>
        </p:spPr>
        <p:txBody>
          <a:bodyPr wrap="square" rtlCol="0">
            <a:spAutoFit/>
          </a:bodyPr>
          <a:lstStyle/>
          <a:p>
            <a:pPr algn="ctr"/>
            <a:r>
              <a:rPr lang="en-US" dirty="0"/>
              <a:t>It helps </a:t>
            </a:r>
            <a:r>
              <a:rPr lang="en-US" dirty="0" smtClean="0"/>
              <a:t>us </a:t>
            </a:r>
            <a:r>
              <a:rPr lang="en-US" dirty="0"/>
              <a:t>be prudent, allowing us to act promptly and </a:t>
            </a:r>
            <a:r>
              <a:rPr lang="en-US" dirty="0" smtClean="0"/>
              <a:t>appropriately, even in difficult situations, pointing the right way forward. </a:t>
            </a:r>
            <a:endParaRPr lang="en-US" dirty="0"/>
          </a:p>
        </p:txBody>
      </p:sp>
      <p:sp>
        <p:nvSpPr>
          <p:cNvPr id="10" name="Rectángulo 9"/>
          <p:cNvSpPr/>
          <p:nvPr/>
        </p:nvSpPr>
        <p:spPr>
          <a:xfrm>
            <a:off x="706582" y="4904509"/>
            <a:ext cx="3034145" cy="530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p:cNvPicPr>
            <a:picLocks noChangeAspect="1"/>
          </p:cNvPicPr>
          <p:nvPr/>
        </p:nvPicPr>
        <p:blipFill>
          <a:blip r:embed="rId2"/>
          <a:stretch>
            <a:fillRect/>
          </a:stretch>
        </p:blipFill>
        <p:spPr>
          <a:xfrm>
            <a:off x="2356571" y="1843572"/>
            <a:ext cx="7276524" cy="4659322"/>
          </a:xfrm>
          <a:prstGeom prst="rect">
            <a:avLst/>
          </a:prstGeom>
        </p:spPr>
      </p:pic>
      <p:sp>
        <p:nvSpPr>
          <p:cNvPr id="12" name="Rectángulo 11"/>
          <p:cNvSpPr/>
          <p:nvPr/>
        </p:nvSpPr>
        <p:spPr>
          <a:xfrm>
            <a:off x="5223164" y="2216727"/>
            <a:ext cx="1801091" cy="1648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ipse 16"/>
          <p:cNvSpPr/>
          <p:nvPr/>
        </p:nvSpPr>
        <p:spPr>
          <a:xfrm>
            <a:off x="5902036" y="4364182"/>
            <a:ext cx="138546" cy="1246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ipse 17"/>
          <p:cNvSpPr/>
          <p:nvPr/>
        </p:nvSpPr>
        <p:spPr>
          <a:xfrm>
            <a:off x="6359236" y="4364182"/>
            <a:ext cx="180109" cy="1246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ector curvado 19"/>
          <p:cNvCxnSpPr/>
          <p:nvPr/>
        </p:nvCxnSpPr>
        <p:spPr>
          <a:xfrm flipV="1">
            <a:off x="5902036" y="4488873"/>
            <a:ext cx="138546" cy="1"/>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28" name="Conector curvado 27"/>
          <p:cNvCxnSpPr/>
          <p:nvPr/>
        </p:nvCxnSpPr>
        <p:spPr>
          <a:xfrm rot="10800000">
            <a:off x="6449290" y="4488873"/>
            <a:ext cx="200894" cy="12700"/>
          </a:xfrm>
          <a:prstGeom prst="curvedConnector3">
            <a:avLst>
              <a:gd name="adj1" fmla="val 50000"/>
            </a:avLst>
          </a:prstGeom>
        </p:spPr>
        <p:style>
          <a:lnRef idx="1">
            <a:schemeClr val="dk1"/>
          </a:lnRef>
          <a:fillRef idx="0">
            <a:schemeClr val="dk1"/>
          </a:fillRef>
          <a:effectRef idx="0">
            <a:schemeClr val="dk1"/>
          </a:effectRef>
          <a:fontRef idx="minor">
            <a:schemeClr val="tx1"/>
          </a:fontRef>
        </p:style>
      </p:cxnSp>
      <p:pic>
        <p:nvPicPr>
          <p:cNvPr id="36" name="Imagen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7267" y="1843572"/>
            <a:ext cx="1226630" cy="2092036"/>
          </a:xfrm>
          <a:prstGeom prst="rect">
            <a:avLst/>
          </a:prstGeom>
        </p:spPr>
      </p:pic>
    </p:spTree>
    <p:extLst>
      <p:ext uri="{BB962C8B-B14F-4D97-AF65-F5344CB8AC3E}">
        <p14:creationId xmlns:p14="http://schemas.microsoft.com/office/powerpoint/2010/main" val="952394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98527" y="831268"/>
            <a:ext cx="9394536" cy="461665"/>
          </a:xfrm>
          <a:prstGeom prst="rect">
            <a:avLst/>
          </a:prstGeom>
          <a:noFill/>
        </p:spPr>
        <p:txBody>
          <a:bodyPr wrap="square" rtlCol="0">
            <a:spAutoFit/>
          </a:bodyPr>
          <a:lstStyle/>
          <a:p>
            <a:r>
              <a:rPr lang="en-US" sz="2400" dirty="0"/>
              <a:t>It inspires us to </a:t>
            </a:r>
            <a:r>
              <a:rPr lang="en-US" sz="2400" b="1" i="1" dirty="0"/>
              <a:t>speak up </a:t>
            </a:r>
            <a:r>
              <a:rPr lang="en-US" sz="2400" dirty="0"/>
              <a:t>and encourage others to do the </a:t>
            </a:r>
            <a:r>
              <a:rPr lang="en-US" sz="2400" b="1" i="1" dirty="0"/>
              <a:t>right thing.</a:t>
            </a:r>
          </a:p>
        </p:txBody>
      </p:sp>
      <p:pic>
        <p:nvPicPr>
          <p:cNvPr id="2" name="Imagen 1"/>
          <p:cNvPicPr>
            <a:picLocks noChangeAspect="1"/>
          </p:cNvPicPr>
          <p:nvPr/>
        </p:nvPicPr>
        <p:blipFill>
          <a:blip r:embed="rId2"/>
          <a:stretch>
            <a:fillRect/>
          </a:stretch>
        </p:blipFill>
        <p:spPr>
          <a:xfrm>
            <a:off x="997326" y="2097741"/>
            <a:ext cx="4390713" cy="2917638"/>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6172" y="3192046"/>
            <a:ext cx="5726891" cy="3222199"/>
          </a:xfrm>
          <a:prstGeom prst="rect">
            <a:avLst/>
          </a:prstGeom>
        </p:spPr>
      </p:pic>
    </p:spTree>
    <p:extLst>
      <p:ext uri="{BB962C8B-B14F-4D97-AF65-F5344CB8AC3E}">
        <p14:creationId xmlns:p14="http://schemas.microsoft.com/office/powerpoint/2010/main" val="838986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51635" y="778322"/>
            <a:ext cx="7217208" cy="461665"/>
          </a:xfrm>
          <a:prstGeom prst="rect">
            <a:avLst/>
          </a:prstGeom>
          <a:noFill/>
        </p:spPr>
        <p:txBody>
          <a:bodyPr wrap="square" rtlCol="0">
            <a:spAutoFit/>
          </a:bodyPr>
          <a:lstStyle/>
          <a:p>
            <a:r>
              <a:rPr lang="en-US" sz="2400" smtClean="0"/>
              <a:t>RIGHT JUDGEMENT </a:t>
            </a:r>
            <a:r>
              <a:rPr lang="en-US" sz="2400" dirty="0" smtClean="0"/>
              <a:t>in the life of St. Maximilian Kolbe</a:t>
            </a:r>
            <a:endParaRPr lang="en-US" sz="2400" dirty="0"/>
          </a:p>
        </p:txBody>
      </p:sp>
      <p:pic>
        <p:nvPicPr>
          <p:cNvPr id="5" name="Imagen 4"/>
          <p:cNvPicPr>
            <a:picLocks noChangeAspect="1"/>
          </p:cNvPicPr>
          <p:nvPr/>
        </p:nvPicPr>
        <p:blipFill>
          <a:blip r:embed="rId2"/>
          <a:stretch>
            <a:fillRect/>
          </a:stretch>
        </p:blipFill>
        <p:spPr>
          <a:xfrm>
            <a:off x="386773" y="333511"/>
            <a:ext cx="3937000" cy="6197600"/>
          </a:xfrm>
          <a:prstGeom prst="rect">
            <a:avLst/>
          </a:prstGeom>
        </p:spPr>
      </p:pic>
      <p:sp>
        <p:nvSpPr>
          <p:cNvPr id="8" name="CuadroTexto 7"/>
          <p:cNvSpPr txBox="1"/>
          <p:nvPr/>
        </p:nvSpPr>
        <p:spPr>
          <a:xfrm>
            <a:off x="5555673" y="1593273"/>
            <a:ext cx="5126182" cy="3970318"/>
          </a:xfrm>
          <a:prstGeom prst="rect">
            <a:avLst/>
          </a:prstGeom>
          <a:noFill/>
        </p:spPr>
        <p:txBody>
          <a:bodyPr wrap="square" rtlCol="0">
            <a:spAutoFit/>
          </a:bodyPr>
          <a:lstStyle/>
          <a:p>
            <a:r>
              <a:rPr lang="en-US" dirty="0" smtClean="0"/>
              <a:t>St. Maximilian Kolbe lived in Poland during the Second World War. From the time he was a small child he had a very great love for our Blessed Mother. At a very young age he became a Franciscan Friar.</a:t>
            </a:r>
          </a:p>
          <a:p>
            <a:endParaRPr lang="en-US" dirty="0"/>
          </a:p>
          <a:p>
            <a:r>
              <a:rPr lang="en-US" dirty="0" smtClean="0"/>
              <a:t>All of the other Friars loved Maximilian. They would say that he had the firmness of a father, and the gentleness of a mother at the same time. He did lots of apostolate to spread the word of Jesus, including printing a magazine about the Catholic faith that spread to many different countries. He also worked hard to give shelter to thousands of refugees during the war. </a:t>
            </a:r>
            <a:endParaRPr lang="en-US" dirty="0"/>
          </a:p>
        </p:txBody>
      </p:sp>
    </p:spTree>
    <p:extLst>
      <p:ext uri="{BB962C8B-B14F-4D97-AF65-F5344CB8AC3E}">
        <p14:creationId xmlns:p14="http://schemas.microsoft.com/office/powerpoint/2010/main" val="1532689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66321" y="3988691"/>
            <a:ext cx="3161240" cy="3161240"/>
          </a:xfrm>
          <a:prstGeom prst="rect">
            <a:avLst/>
          </a:prstGeom>
        </p:spPr>
      </p:pic>
      <p:pic>
        <p:nvPicPr>
          <p:cNvPr id="30" name="Imagen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5229" y="1466738"/>
            <a:ext cx="2433918" cy="1353258"/>
          </a:xfrm>
          <a:prstGeom prst="rect">
            <a:avLst/>
          </a:prstGeom>
        </p:spPr>
      </p:pic>
      <p:pic>
        <p:nvPicPr>
          <p:cNvPr id="17" name="Imagen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5315" y="2337121"/>
            <a:ext cx="3306331" cy="4293937"/>
          </a:xfrm>
          <a:prstGeom prst="rect">
            <a:avLst/>
          </a:prstGeom>
        </p:spPr>
      </p:pic>
      <p:pic>
        <p:nvPicPr>
          <p:cNvPr id="28" name="Imagen 27"/>
          <p:cNvPicPr>
            <a:picLocks noChangeAspect="1"/>
          </p:cNvPicPr>
          <p:nvPr/>
        </p:nvPicPr>
        <p:blipFill>
          <a:blip r:embed="rId5"/>
          <a:stretch>
            <a:fillRect/>
          </a:stretch>
        </p:blipFill>
        <p:spPr>
          <a:xfrm>
            <a:off x="7637179" y="-1508796"/>
            <a:ext cx="8138129" cy="8657584"/>
          </a:xfrm>
          <a:prstGeom prst="rect">
            <a:avLst/>
          </a:prstGeom>
        </p:spPr>
      </p:pic>
      <p:pic>
        <p:nvPicPr>
          <p:cNvPr id="23" name="Imagen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4280" y="4997103"/>
            <a:ext cx="1903637" cy="1633955"/>
          </a:xfrm>
          <a:prstGeom prst="rect">
            <a:avLst/>
          </a:prstGeom>
        </p:spPr>
      </p:pic>
      <p:pic>
        <p:nvPicPr>
          <p:cNvPr id="18" name="Imagen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78770" y="5746508"/>
            <a:ext cx="723232" cy="723232"/>
          </a:xfrm>
          <a:prstGeom prst="rect">
            <a:avLst/>
          </a:prstGeom>
        </p:spPr>
      </p:pic>
      <p:pic>
        <p:nvPicPr>
          <p:cNvPr id="20" name="Imagen 19"/>
          <p:cNvPicPr>
            <a:picLocks noChangeAspect="1"/>
          </p:cNvPicPr>
          <p:nvPr/>
        </p:nvPicPr>
        <p:blipFill>
          <a:blip r:embed="rId8"/>
          <a:stretch>
            <a:fillRect/>
          </a:stretch>
        </p:blipFill>
        <p:spPr>
          <a:xfrm>
            <a:off x="-116056" y="5502024"/>
            <a:ext cx="5515834" cy="1355976"/>
          </a:xfrm>
          <a:prstGeom prst="rect">
            <a:avLst/>
          </a:prstGeom>
        </p:spPr>
      </p:pic>
      <p:pic>
        <p:nvPicPr>
          <p:cNvPr id="19" name="Imagen 18"/>
          <p:cNvPicPr>
            <a:picLocks noChangeAspect="1"/>
          </p:cNvPicPr>
          <p:nvPr/>
        </p:nvPicPr>
        <p:blipFill>
          <a:blip r:embed="rId9"/>
          <a:stretch>
            <a:fillRect/>
          </a:stretch>
        </p:blipFill>
        <p:spPr>
          <a:xfrm>
            <a:off x="382516" y="1207614"/>
            <a:ext cx="2819400" cy="2882900"/>
          </a:xfrm>
          <a:prstGeom prst="rect">
            <a:avLst/>
          </a:prstGeom>
        </p:spPr>
      </p:pic>
      <p:sp>
        <p:nvSpPr>
          <p:cNvPr id="5" name="CuadroTexto 4"/>
          <p:cNvSpPr txBox="1"/>
          <p:nvPr/>
        </p:nvSpPr>
        <p:spPr>
          <a:xfrm>
            <a:off x="3016118" y="3384935"/>
            <a:ext cx="7511715" cy="1200329"/>
          </a:xfrm>
          <a:prstGeom prst="rect">
            <a:avLst/>
          </a:prstGeom>
          <a:noFill/>
        </p:spPr>
        <p:txBody>
          <a:bodyPr wrap="square" rtlCol="0">
            <a:spAutoFit/>
          </a:bodyPr>
          <a:lstStyle/>
          <a:p>
            <a:r>
              <a:rPr lang="es-ES_tradnl" sz="3600" dirty="0" err="1" smtClean="0"/>
              <a:t>It’s</a:t>
            </a:r>
            <a:r>
              <a:rPr lang="es-ES_tradnl" sz="3600" dirty="0" smtClean="0"/>
              <a:t> FULL of </a:t>
            </a:r>
            <a:r>
              <a:rPr lang="es-ES_tradnl" sz="3600" dirty="0" err="1" smtClean="0"/>
              <a:t>God’s</a:t>
            </a:r>
            <a:r>
              <a:rPr lang="es-ES_tradnl" sz="3600" dirty="0" smtClean="0"/>
              <a:t> </a:t>
            </a:r>
          </a:p>
          <a:p>
            <a:r>
              <a:rPr lang="es-ES_tradnl" sz="3600" dirty="0"/>
              <a:t> </a:t>
            </a:r>
            <a:r>
              <a:rPr lang="es-ES_tradnl" sz="3600" dirty="0" smtClean="0"/>
              <a:t>    </a:t>
            </a:r>
            <a:r>
              <a:rPr lang="es-ES_tradnl" sz="3600" dirty="0" err="1" smtClean="0"/>
              <a:t>creatures</a:t>
            </a:r>
            <a:r>
              <a:rPr lang="es-ES_tradnl" sz="3600" dirty="0" smtClean="0"/>
              <a:t>!</a:t>
            </a:r>
            <a:endParaRPr lang="es-ES_tradnl" sz="3600" dirty="0"/>
          </a:p>
        </p:txBody>
      </p:sp>
      <p:sp>
        <p:nvSpPr>
          <p:cNvPr id="16" name="CuadroTexto 15"/>
          <p:cNvSpPr txBox="1"/>
          <p:nvPr/>
        </p:nvSpPr>
        <p:spPr>
          <a:xfrm>
            <a:off x="609642" y="196441"/>
            <a:ext cx="6637074" cy="1200329"/>
          </a:xfrm>
          <a:prstGeom prst="rect">
            <a:avLst/>
          </a:prstGeom>
          <a:noFill/>
        </p:spPr>
        <p:txBody>
          <a:bodyPr wrap="square" rtlCol="0">
            <a:spAutoFit/>
          </a:bodyPr>
          <a:lstStyle/>
          <a:p>
            <a:r>
              <a:rPr lang="es-ES_tradnl" sz="3600" dirty="0" err="1" smtClean="0"/>
              <a:t>Have</a:t>
            </a:r>
            <a:r>
              <a:rPr lang="es-ES_tradnl" sz="3600" dirty="0" smtClean="0"/>
              <a:t> </a:t>
            </a:r>
            <a:r>
              <a:rPr lang="es-ES_tradnl" sz="3600" dirty="0" err="1" smtClean="0"/>
              <a:t>you</a:t>
            </a:r>
            <a:r>
              <a:rPr lang="es-ES_tradnl" sz="3600" dirty="0" smtClean="0"/>
              <a:t> </a:t>
            </a:r>
            <a:r>
              <a:rPr lang="es-ES_tradnl" sz="3600" dirty="0" err="1" smtClean="0"/>
              <a:t>ever</a:t>
            </a:r>
            <a:r>
              <a:rPr lang="es-ES_tradnl" sz="3600" dirty="0" smtClean="0"/>
              <a:t> </a:t>
            </a:r>
            <a:r>
              <a:rPr lang="es-ES_tradnl" sz="3600" dirty="0" err="1" smtClean="0"/>
              <a:t>stopped</a:t>
            </a:r>
            <a:r>
              <a:rPr lang="es-ES_tradnl" sz="3600" dirty="0" smtClean="0"/>
              <a:t> to observe </a:t>
            </a:r>
            <a:r>
              <a:rPr lang="es-ES_tradnl" sz="3600" dirty="0" err="1" smtClean="0"/>
              <a:t>the</a:t>
            </a:r>
            <a:r>
              <a:rPr lang="es-ES_tradnl" sz="3600" dirty="0" smtClean="0"/>
              <a:t> </a:t>
            </a:r>
            <a:r>
              <a:rPr lang="es-ES_tradnl" sz="3600" dirty="0" err="1" smtClean="0"/>
              <a:t>world</a:t>
            </a:r>
            <a:r>
              <a:rPr lang="es-ES_tradnl" sz="3600" dirty="0" smtClean="0"/>
              <a:t> </a:t>
            </a:r>
            <a:r>
              <a:rPr lang="es-ES_tradnl" sz="3600" dirty="0" err="1" smtClean="0"/>
              <a:t>around</a:t>
            </a:r>
            <a:r>
              <a:rPr lang="es-ES_tradnl" sz="3600" dirty="0" smtClean="0"/>
              <a:t> </a:t>
            </a:r>
            <a:r>
              <a:rPr lang="es-ES_tradnl" sz="3600" dirty="0" err="1" smtClean="0"/>
              <a:t>you</a:t>
            </a:r>
            <a:r>
              <a:rPr lang="es-ES_tradnl" sz="3600" dirty="0" smtClean="0"/>
              <a:t>?</a:t>
            </a:r>
            <a:endParaRPr lang="es-ES_tradnl" sz="3600" dirty="0"/>
          </a:p>
        </p:txBody>
      </p:sp>
      <p:pic>
        <p:nvPicPr>
          <p:cNvPr id="21" name="Imagen 20"/>
          <p:cNvPicPr>
            <a:picLocks noChangeAspect="1"/>
          </p:cNvPicPr>
          <p:nvPr/>
        </p:nvPicPr>
        <p:blipFill>
          <a:blip r:embed="rId8"/>
          <a:stretch>
            <a:fillRect/>
          </a:stretch>
        </p:blipFill>
        <p:spPr>
          <a:xfrm>
            <a:off x="6964429" y="5515767"/>
            <a:ext cx="5515834" cy="1355976"/>
          </a:xfrm>
          <a:prstGeom prst="rect">
            <a:avLst/>
          </a:prstGeom>
        </p:spPr>
      </p:pic>
      <p:pic>
        <p:nvPicPr>
          <p:cNvPr id="22" name="Imagen 21"/>
          <p:cNvPicPr>
            <a:picLocks noChangeAspect="1"/>
          </p:cNvPicPr>
          <p:nvPr/>
        </p:nvPicPr>
        <p:blipFill>
          <a:blip r:embed="rId8"/>
          <a:stretch>
            <a:fillRect/>
          </a:stretch>
        </p:blipFill>
        <p:spPr>
          <a:xfrm>
            <a:off x="5325932" y="5502024"/>
            <a:ext cx="5515834" cy="1355976"/>
          </a:xfrm>
          <a:prstGeom prst="rect">
            <a:avLst/>
          </a:prstGeom>
        </p:spPr>
      </p:pic>
      <p:pic>
        <p:nvPicPr>
          <p:cNvPr id="29" name="Imagen 2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87689" y="4082906"/>
            <a:ext cx="336897" cy="336897"/>
          </a:xfrm>
          <a:prstGeom prst="rect">
            <a:avLst/>
          </a:prstGeom>
        </p:spPr>
      </p:pic>
      <p:pic>
        <p:nvPicPr>
          <p:cNvPr id="31" name="Imagen 3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71646" y="3729789"/>
            <a:ext cx="699799" cy="678314"/>
          </a:xfrm>
          <a:prstGeom prst="rect">
            <a:avLst/>
          </a:prstGeom>
        </p:spPr>
      </p:pic>
    </p:spTree>
    <p:extLst>
      <p:ext uri="{BB962C8B-B14F-4D97-AF65-F5344CB8AC3E}">
        <p14:creationId xmlns:p14="http://schemas.microsoft.com/office/powerpoint/2010/main" val="134683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42"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par>
                                <p:cTn id="26" presetID="25"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31" dur="1000" fill="hold"/>
                                        <p:tgtEl>
                                          <p:spTgt spid="31"/>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1"/>
                                        </p:tgtEl>
                                      </p:cBhvr>
                                    </p:animEffect>
                                  </p:childTnLst>
                                </p:cTn>
                              </p:par>
                              <p:par>
                                <p:cTn id="36" presetID="26"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80">
                                          <p:stCondLst>
                                            <p:cond delay="0"/>
                                          </p:stCondLst>
                                        </p:cTn>
                                        <p:tgtEl>
                                          <p:spTgt spid="18"/>
                                        </p:tgtEl>
                                      </p:cBhvr>
                                    </p:animEffect>
                                    <p:anim calcmode="lin" valueType="num">
                                      <p:cBhvr>
                                        <p:cTn id="3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4" dur="26">
                                          <p:stCondLst>
                                            <p:cond delay="650"/>
                                          </p:stCondLst>
                                        </p:cTn>
                                        <p:tgtEl>
                                          <p:spTgt spid="18"/>
                                        </p:tgtEl>
                                      </p:cBhvr>
                                      <p:to x="100000" y="60000"/>
                                    </p:animScale>
                                    <p:animScale>
                                      <p:cBhvr>
                                        <p:cTn id="45" dur="166" decel="50000">
                                          <p:stCondLst>
                                            <p:cond delay="676"/>
                                          </p:stCondLst>
                                        </p:cTn>
                                        <p:tgtEl>
                                          <p:spTgt spid="18"/>
                                        </p:tgtEl>
                                      </p:cBhvr>
                                      <p:to x="100000" y="100000"/>
                                    </p:animScale>
                                    <p:animScale>
                                      <p:cBhvr>
                                        <p:cTn id="46" dur="26">
                                          <p:stCondLst>
                                            <p:cond delay="1312"/>
                                          </p:stCondLst>
                                        </p:cTn>
                                        <p:tgtEl>
                                          <p:spTgt spid="18"/>
                                        </p:tgtEl>
                                      </p:cBhvr>
                                      <p:to x="100000" y="80000"/>
                                    </p:animScale>
                                    <p:animScale>
                                      <p:cBhvr>
                                        <p:cTn id="47" dur="166" decel="50000">
                                          <p:stCondLst>
                                            <p:cond delay="1338"/>
                                          </p:stCondLst>
                                        </p:cTn>
                                        <p:tgtEl>
                                          <p:spTgt spid="18"/>
                                        </p:tgtEl>
                                      </p:cBhvr>
                                      <p:to x="100000" y="100000"/>
                                    </p:animScale>
                                    <p:animScale>
                                      <p:cBhvr>
                                        <p:cTn id="48" dur="26">
                                          <p:stCondLst>
                                            <p:cond delay="1642"/>
                                          </p:stCondLst>
                                        </p:cTn>
                                        <p:tgtEl>
                                          <p:spTgt spid="18"/>
                                        </p:tgtEl>
                                      </p:cBhvr>
                                      <p:to x="100000" y="90000"/>
                                    </p:animScale>
                                    <p:animScale>
                                      <p:cBhvr>
                                        <p:cTn id="49" dur="166" decel="50000">
                                          <p:stCondLst>
                                            <p:cond delay="1668"/>
                                          </p:stCondLst>
                                        </p:cTn>
                                        <p:tgtEl>
                                          <p:spTgt spid="18"/>
                                        </p:tgtEl>
                                      </p:cBhvr>
                                      <p:to x="100000" y="100000"/>
                                    </p:animScale>
                                    <p:animScale>
                                      <p:cBhvr>
                                        <p:cTn id="50" dur="26">
                                          <p:stCondLst>
                                            <p:cond delay="1808"/>
                                          </p:stCondLst>
                                        </p:cTn>
                                        <p:tgtEl>
                                          <p:spTgt spid="18"/>
                                        </p:tgtEl>
                                      </p:cBhvr>
                                      <p:to x="100000" y="95000"/>
                                    </p:animScale>
                                    <p:animScale>
                                      <p:cBhvr>
                                        <p:cTn id="51" dur="166" decel="50000">
                                          <p:stCondLst>
                                            <p:cond delay="1834"/>
                                          </p:stCondLst>
                                        </p:cTn>
                                        <p:tgtEl>
                                          <p:spTgt spid="18"/>
                                        </p:tgtEl>
                                      </p:cBhvr>
                                      <p:to x="100000" y="100000"/>
                                    </p:animScale>
                                  </p:childTnLst>
                                </p:cTn>
                              </p:par>
                              <p:par>
                                <p:cTn id="52" presetID="43"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
                                        <p:tgtEl>
                                          <p:spTgt spid="3"/>
                                        </p:tgtEl>
                                      </p:cBhvr>
                                    </p:animEffect>
                                    <p:anim calcmode="lin" valueType="num">
                                      <p:cBhvr>
                                        <p:cTn id="55" dur="400" fill="hold"/>
                                        <p:tgtEl>
                                          <p:spTgt spid="3"/>
                                        </p:tgtEl>
                                        <p:attrNameLst>
                                          <p:attrName>ppt_x</p:attrName>
                                        </p:attrNameLst>
                                      </p:cBhvr>
                                      <p:tavLst>
                                        <p:tav tm="0">
                                          <p:val>
                                            <p:strVal val="#ppt_x"/>
                                          </p:val>
                                        </p:tav>
                                        <p:tav tm="100000">
                                          <p:val>
                                            <p:strVal val="#ppt_x"/>
                                          </p:val>
                                        </p:tav>
                                      </p:tavLst>
                                    </p:anim>
                                    <p:anim calcmode="lin" valueType="num">
                                      <p:cBhvr>
                                        <p:cTn id="56" dur="400" fill="hold"/>
                                        <p:tgtEl>
                                          <p:spTgt spid="3"/>
                                        </p:tgtEl>
                                        <p:attrNameLst>
                                          <p:attrName>ppt_y</p:attrName>
                                        </p:attrNameLst>
                                      </p:cBhvr>
                                      <p:tavLst>
                                        <p:tav tm="0">
                                          <p:val>
                                            <p:strVal val="#ppt_y+0.31"/>
                                          </p:val>
                                        </p:tav>
                                        <p:tav tm="100000">
                                          <p:val>
                                            <p:strVal val="#ppt_y+0.31"/>
                                          </p:val>
                                        </p:tav>
                                      </p:tavLst>
                                    </p:anim>
                                    <p:anim calcmode="lin" valueType="num">
                                      <p:cBhvr>
                                        <p:cTn id="5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9" presetID="2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par>
                                <p:cTn id="62" presetID="30"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800" decel="100000"/>
                                        <p:tgtEl>
                                          <p:spTgt spid="29"/>
                                        </p:tgtEl>
                                      </p:cBhvr>
                                    </p:animEffect>
                                    <p:anim calcmode="lin" valueType="num">
                                      <p:cBhvr>
                                        <p:cTn id="65" dur="800" decel="100000" fill="hold"/>
                                        <p:tgtEl>
                                          <p:spTgt spid="29"/>
                                        </p:tgtEl>
                                        <p:attrNameLst>
                                          <p:attrName>style.rotation</p:attrName>
                                        </p:attrNameLst>
                                      </p:cBhvr>
                                      <p:tavLst>
                                        <p:tav tm="0">
                                          <p:val>
                                            <p:fltVal val="-90"/>
                                          </p:val>
                                        </p:tav>
                                        <p:tav tm="100000">
                                          <p:val>
                                            <p:fltVal val="0"/>
                                          </p:val>
                                        </p:tav>
                                      </p:tavLst>
                                    </p:anim>
                                    <p:anim calcmode="lin" valueType="num">
                                      <p:cBhvr>
                                        <p:cTn id="66" dur="800" decel="100000" fill="hold"/>
                                        <p:tgtEl>
                                          <p:spTgt spid="29"/>
                                        </p:tgtEl>
                                        <p:attrNameLst>
                                          <p:attrName>ppt_x</p:attrName>
                                        </p:attrNameLst>
                                      </p:cBhvr>
                                      <p:tavLst>
                                        <p:tav tm="0">
                                          <p:val>
                                            <p:strVal val="#ppt_x+0.4"/>
                                          </p:val>
                                        </p:tav>
                                        <p:tav tm="100000">
                                          <p:val>
                                            <p:strVal val="#ppt_x-0.05"/>
                                          </p:val>
                                        </p:tav>
                                      </p:tavLst>
                                    </p:anim>
                                    <p:anim calcmode="lin" valueType="num">
                                      <p:cBhvr>
                                        <p:cTn id="67" dur="800" decel="100000" fill="hold"/>
                                        <p:tgtEl>
                                          <p:spTgt spid="29"/>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1055" y="806146"/>
            <a:ext cx="5029200" cy="5324535"/>
          </a:xfrm>
          <a:prstGeom prst="rect">
            <a:avLst/>
          </a:prstGeom>
          <a:noFill/>
        </p:spPr>
        <p:txBody>
          <a:bodyPr wrap="square" rtlCol="0">
            <a:spAutoFit/>
          </a:bodyPr>
          <a:lstStyle/>
          <a:p>
            <a:r>
              <a:rPr lang="en-US" sz="2000" dirty="0" smtClean="0"/>
              <a:t>On February 17, 1941, Maximilian was taken prisoner by the Nazis and brought to a concentration camp. </a:t>
            </a:r>
          </a:p>
          <a:p>
            <a:endParaRPr lang="en-US" sz="2000" dirty="0"/>
          </a:p>
          <a:p>
            <a:r>
              <a:rPr lang="en-US" sz="2000" dirty="0" smtClean="0"/>
              <a:t>One day in the concentration camp, the </a:t>
            </a:r>
            <a:r>
              <a:rPr lang="en-US" sz="2000" dirty="0"/>
              <a:t>N</a:t>
            </a:r>
            <a:r>
              <a:rPr lang="en-US" sz="2000" dirty="0" smtClean="0"/>
              <a:t>azis ordered that ten prisoners were to be executed. Maximilian was not chosen as one of the ten. However, he heard one of them cry out “Oh, what will become of my wife and my children!” Immediately, St. Maximilian stepped forward and offered to go in the place of the man who had cried out. His offer was accepted, and St. Maximilian died giving his life for another. Up until the last moment, St. Maximilian encouraged the other prisoners to not lose hope and trust in God, because they would soon be in Heaven. </a:t>
            </a:r>
            <a:endParaRPr lang="en-US" sz="2000"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6959" y="568982"/>
            <a:ext cx="5477005" cy="2552590"/>
          </a:xfrm>
          <a:prstGeom prst="rect">
            <a:avLst/>
          </a:prstGeom>
        </p:spPr>
      </p:pic>
      <p:sp>
        <p:nvSpPr>
          <p:cNvPr id="2" name="TextBox 1"/>
          <p:cNvSpPr txBox="1"/>
          <p:nvPr/>
        </p:nvSpPr>
        <p:spPr>
          <a:xfrm>
            <a:off x="6006662" y="3468414"/>
            <a:ext cx="5770179" cy="2862322"/>
          </a:xfrm>
          <a:prstGeom prst="rect">
            <a:avLst/>
          </a:prstGeom>
          <a:noFill/>
        </p:spPr>
        <p:txBody>
          <a:bodyPr wrap="square" rtlCol="0">
            <a:spAutoFit/>
          </a:bodyPr>
          <a:lstStyle/>
          <a:p>
            <a:r>
              <a:rPr lang="es-ES" sz="2000" dirty="0" smtClean="0"/>
              <a:t>St. </a:t>
            </a:r>
            <a:r>
              <a:rPr lang="es-ES" sz="2000" dirty="0" err="1" smtClean="0"/>
              <a:t>Maximilian</a:t>
            </a:r>
            <a:r>
              <a:rPr lang="es-ES" sz="2000" dirty="0" smtClean="0"/>
              <a:t> </a:t>
            </a:r>
            <a:r>
              <a:rPr lang="es-ES" sz="2000" dirty="0" err="1" smtClean="0"/>
              <a:t>Kolbe</a:t>
            </a:r>
            <a:r>
              <a:rPr lang="es-ES" sz="2000" dirty="0" smtClean="0"/>
              <a:t> </a:t>
            </a:r>
            <a:r>
              <a:rPr lang="es-ES" sz="2000" dirty="0" err="1" smtClean="0"/>
              <a:t>was</a:t>
            </a:r>
            <a:r>
              <a:rPr lang="es-ES" sz="2000" dirty="0" smtClean="0"/>
              <a:t> </a:t>
            </a:r>
            <a:r>
              <a:rPr lang="es-ES" sz="2000" dirty="0" err="1" smtClean="0"/>
              <a:t>able</a:t>
            </a:r>
            <a:r>
              <a:rPr lang="es-ES" sz="2000" dirty="0" smtClean="0"/>
              <a:t> to </a:t>
            </a:r>
            <a:r>
              <a:rPr lang="es-ES" sz="2000" dirty="0" err="1" smtClean="0"/>
              <a:t>make</a:t>
            </a:r>
            <a:r>
              <a:rPr lang="es-ES" sz="2000" dirty="0" smtClean="0"/>
              <a:t> </a:t>
            </a:r>
            <a:r>
              <a:rPr lang="es-ES" sz="2000" dirty="0" err="1" smtClean="0"/>
              <a:t>that</a:t>
            </a:r>
            <a:r>
              <a:rPr lang="es-ES" sz="2000" dirty="0" smtClean="0"/>
              <a:t> </a:t>
            </a:r>
            <a:r>
              <a:rPr lang="es-ES" sz="2000" dirty="0" err="1" smtClean="0"/>
              <a:t>courageous</a:t>
            </a:r>
            <a:r>
              <a:rPr lang="es-ES" sz="2000" dirty="0" smtClean="0"/>
              <a:t> </a:t>
            </a:r>
            <a:r>
              <a:rPr lang="es-ES" sz="2000" dirty="0" err="1" smtClean="0"/>
              <a:t>act</a:t>
            </a:r>
            <a:r>
              <a:rPr lang="es-ES" sz="2000" dirty="0" smtClean="0"/>
              <a:t> </a:t>
            </a:r>
            <a:r>
              <a:rPr lang="es-ES" sz="2000" dirty="0" err="1" smtClean="0"/>
              <a:t>thanks</a:t>
            </a:r>
            <a:r>
              <a:rPr lang="es-ES" sz="2000" dirty="0" smtClean="0"/>
              <a:t> to </a:t>
            </a:r>
            <a:r>
              <a:rPr lang="es-ES" sz="2000" dirty="0" err="1" smtClean="0"/>
              <a:t>the</a:t>
            </a:r>
            <a:r>
              <a:rPr lang="es-ES" sz="2000" dirty="0" smtClean="0"/>
              <a:t> </a:t>
            </a:r>
            <a:r>
              <a:rPr lang="es-ES" sz="2000" dirty="0" err="1" smtClean="0"/>
              <a:t>gift</a:t>
            </a:r>
            <a:r>
              <a:rPr lang="es-ES" sz="2000" dirty="0" smtClean="0"/>
              <a:t> of </a:t>
            </a:r>
            <a:r>
              <a:rPr lang="es-ES" sz="2000" dirty="0" err="1" smtClean="0"/>
              <a:t>right</a:t>
            </a:r>
            <a:r>
              <a:rPr lang="es-ES" sz="2000" dirty="0" smtClean="0"/>
              <a:t> </a:t>
            </a:r>
            <a:r>
              <a:rPr lang="es-ES" sz="2000" dirty="0" err="1" smtClean="0"/>
              <a:t>judgement</a:t>
            </a:r>
            <a:r>
              <a:rPr lang="es-ES" sz="2000" dirty="0" smtClean="0"/>
              <a:t>, </a:t>
            </a:r>
            <a:r>
              <a:rPr lang="es-ES" sz="2000" dirty="0" err="1" smtClean="0"/>
              <a:t>which</a:t>
            </a:r>
            <a:r>
              <a:rPr lang="es-ES" sz="2000" dirty="0" smtClean="0"/>
              <a:t> </a:t>
            </a:r>
            <a:r>
              <a:rPr lang="es-ES" sz="2000" dirty="0" err="1" smtClean="0"/>
              <a:t>helped</a:t>
            </a:r>
            <a:r>
              <a:rPr lang="es-ES" sz="2000" dirty="0" smtClean="0"/>
              <a:t> </a:t>
            </a:r>
            <a:r>
              <a:rPr lang="es-ES" sz="2000" dirty="0" err="1" smtClean="0"/>
              <a:t>him</a:t>
            </a:r>
            <a:r>
              <a:rPr lang="es-ES" sz="2000" dirty="0" smtClean="0"/>
              <a:t> to </a:t>
            </a:r>
            <a:r>
              <a:rPr lang="es-ES" sz="2000" dirty="0" err="1" smtClean="0"/>
              <a:t>react</a:t>
            </a:r>
            <a:r>
              <a:rPr lang="es-ES" sz="2000" dirty="0" smtClean="0"/>
              <a:t> </a:t>
            </a:r>
            <a:r>
              <a:rPr lang="es-ES" sz="2000" dirty="0" err="1" smtClean="0"/>
              <a:t>quickly</a:t>
            </a:r>
            <a:r>
              <a:rPr lang="es-ES" sz="2000" dirty="0" smtClean="0"/>
              <a:t> in a </a:t>
            </a:r>
            <a:r>
              <a:rPr lang="es-ES" sz="2000" dirty="0" err="1" smtClean="0"/>
              <a:t>difficult</a:t>
            </a:r>
            <a:r>
              <a:rPr lang="es-ES" sz="2000" dirty="0" smtClean="0"/>
              <a:t> </a:t>
            </a:r>
            <a:r>
              <a:rPr lang="es-ES" sz="2000" dirty="0" err="1" smtClean="0"/>
              <a:t>situation</a:t>
            </a:r>
            <a:r>
              <a:rPr lang="es-ES" sz="2000" dirty="0" smtClean="0"/>
              <a:t>.</a:t>
            </a:r>
          </a:p>
          <a:p>
            <a:endParaRPr lang="es-ES" sz="2000" dirty="0"/>
          </a:p>
          <a:p>
            <a:r>
              <a:rPr lang="es-ES" sz="2000" dirty="0" smtClean="0"/>
              <a:t>St. </a:t>
            </a:r>
            <a:r>
              <a:rPr lang="es-ES" sz="2000" dirty="0" err="1" smtClean="0"/>
              <a:t>Maximilian</a:t>
            </a:r>
            <a:r>
              <a:rPr lang="es-ES" sz="2000" dirty="0" smtClean="0"/>
              <a:t> </a:t>
            </a:r>
            <a:r>
              <a:rPr lang="es-ES" sz="2000" dirty="0" err="1" smtClean="0"/>
              <a:t>was</a:t>
            </a:r>
            <a:r>
              <a:rPr lang="es-ES" sz="2000" dirty="0" smtClean="0"/>
              <a:t> </a:t>
            </a:r>
            <a:r>
              <a:rPr lang="es-ES" sz="2000" dirty="0" err="1" smtClean="0"/>
              <a:t>canonised</a:t>
            </a:r>
            <a:r>
              <a:rPr lang="es-ES" sz="2000" dirty="0" smtClean="0"/>
              <a:t> </a:t>
            </a:r>
            <a:r>
              <a:rPr lang="es-ES" sz="2000" dirty="0" err="1" smtClean="0"/>
              <a:t>by</a:t>
            </a:r>
            <a:r>
              <a:rPr lang="es-ES" sz="2000" dirty="0" smtClean="0"/>
              <a:t> the Pope in 1971. The </a:t>
            </a:r>
            <a:r>
              <a:rPr lang="es-ES" sz="2000" dirty="0" err="1" smtClean="0"/>
              <a:t>man</a:t>
            </a:r>
            <a:r>
              <a:rPr lang="es-ES" sz="2000" dirty="0" smtClean="0"/>
              <a:t> </a:t>
            </a:r>
            <a:r>
              <a:rPr lang="es-ES" sz="2000" dirty="0" err="1" smtClean="0"/>
              <a:t>that</a:t>
            </a:r>
            <a:r>
              <a:rPr lang="es-ES" sz="2000" dirty="0" smtClean="0"/>
              <a:t> he </a:t>
            </a:r>
            <a:r>
              <a:rPr lang="es-ES" sz="2000" dirty="0" err="1" smtClean="0"/>
              <a:t>saved</a:t>
            </a:r>
            <a:r>
              <a:rPr lang="es-ES" sz="2000" dirty="0" smtClean="0"/>
              <a:t>, </a:t>
            </a:r>
            <a:r>
              <a:rPr lang="es-ES" sz="2000" dirty="0" err="1" smtClean="0"/>
              <a:t>Franciszek</a:t>
            </a:r>
            <a:r>
              <a:rPr lang="es-ES" sz="2000" dirty="0" smtClean="0"/>
              <a:t> </a:t>
            </a:r>
            <a:r>
              <a:rPr lang="es-ES" sz="2000" dirty="0" err="1" smtClean="0"/>
              <a:t>Gajowniczek</a:t>
            </a:r>
            <a:r>
              <a:rPr lang="es-ES" sz="2000" dirty="0" smtClean="0"/>
              <a:t>, </a:t>
            </a:r>
            <a:r>
              <a:rPr lang="es-ES" sz="2000" dirty="0" err="1" smtClean="0"/>
              <a:t>survived</a:t>
            </a:r>
            <a:r>
              <a:rPr lang="es-ES" sz="2000" dirty="0" smtClean="0"/>
              <a:t> the Nazi </a:t>
            </a:r>
            <a:r>
              <a:rPr lang="es-ES" sz="2000" dirty="0" err="1" smtClean="0"/>
              <a:t>concentration</a:t>
            </a:r>
            <a:r>
              <a:rPr lang="es-ES" sz="2000" dirty="0" smtClean="0"/>
              <a:t> camp and </a:t>
            </a:r>
            <a:r>
              <a:rPr lang="es-ES" sz="2000" dirty="0" err="1" smtClean="0"/>
              <a:t>was</a:t>
            </a:r>
            <a:r>
              <a:rPr lang="es-ES" sz="2000" dirty="0" smtClean="0"/>
              <a:t> </a:t>
            </a:r>
            <a:r>
              <a:rPr lang="es-ES" sz="2000" dirty="0" err="1" smtClean="0"/>
              <a:t>present</a:t>
            </a:r>
            <a:r>
              <a:rPr lang="es-ES" sz="2000" dirty="0" smtClean="0"/>
              <a:t> in the </a:t>
            </a:r>
            <a:r>
              <a:rPr lang="es-ES" sz="2000" dirty="0" err="1" smtClean="0"/>
              <a:t>canonisation</a:t>
            </a:r>
            <a:r>
              <a:rPr lang="es-ES" sz="2000" dirty="0" smtClean="0"/>
              <a:t> </a:t>
            </a:r>
            <a:r>
              <a:rPr lang="es-ES" sz="2000" dirty="0" smtClean="0"/>
              <a:t>of St. </a:t>
            </a:r>
            <a:r>
              <a:rPr lang="es-ES" sz="2000" dirty="0" err="1" smtClean="0"/>
              <a:t>Maximilian</a:t>
            </a:r>
            <a:r>
              <a:rPr lang="es-ES" sz="2000" dirty="0" smtClean="0"/>
              <a:t>.</a:t>
            </a:r>
            <a:endParaRPr lang="es-ES" sz="2000" dirty="0"/>
          </a:p>
        </p:txBody>
      </p:sp>
    </p:spTree>
    <p:extLst>
      <p:ext uri="{BB962C8B-B14F-4D97-AF65-F5344CB8AC3E}">
        <p14:creationId xmlns:p14="http://schemas.microsoft.com/office/powerpoint/2010/main" val="1354592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3152" y="3111356"/>
            <a:ext cx="2847975" cy="1600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4986" y="1785685"/>
            <a:ext cx="3387014" cy="3387014"/>
          </a:xfrm>
          <a:prstGeom prst="rect">
            <a:avLst/>
          </a:prstGeom>
        </p:spPr>
      </p:pic>
      <p:sp>
        <p:nvSpPr>
          <p:cNvPr id="4" name="TextBox 3"/>
          <p:cNvSpPr txBox="1"/>
          <p:nvPr/>
        </p:nvSpPr>
        <p:spPr>
          <a:xfrm>
            <a:off x="3796866" y="514667"/>
            <a:ext cx="5407572" cy="461665"/>
          </a:xfrm>
          <a:prstGeom prst="rect">
            <a:avLst/>
          </a:prstGeom>
          <a:noFill/>
        </p:spPr>
        <p:txBody>
          <a:bodyPr wrap="square" rtlCol="0">
            <a:spAutoFit/>
          </a:bodyPr>
          <a:lstStyle/>
          <a:p>
            <a:r>
              <a:rPr lang="es-ES" sz="2400" dirty="0" err="1" smtClean="0"/>
              <a:t>The</a:t>
            </a:r>
            <a:r>
              <a:rPr lang="es-ES" sz="2400" dirty="0" smtClean="0"/>
              <a:t> </a:t>
            </a:r>
            <a:r>
              <a:rPr lang="es-ES" sz="2400" dirty="0" err="1"/>
              <a:t>G</a:t>
            </a:r>
            <a:r>
              <a:rPr lang="es-ES" sz="2400" dirty="0" err="1" smtClean="0"/>
              <a:t>ift</a:t>
            </a:r>
            <a:r>
              <a:rPr lang="es-ES" sz="2400" dirty="0" smtClean="0"/>
              <a:t> of </a:t>
            </a:r>
            <a:r>
              <a:rPr lang="es-ES" sz="2400" b="1" i="1" dirty="0" err="1" smtClean="0"/>
              <a:t>Right</a:t>
            </a:r>
            <a:r>
              <a:rPr lang="es-ES" sz="2400" b="1" i="1" dirty="0" smtClean="0"/>
              <a:t> </a:t>
            </a:r>
            <a:r>
              <a:rPr lang="es-ES" sz="2400" b="1" i="1" dirty="0" err="1" smtClean="0"/>
              <a:t>Judgement</a:t>
            </a:r>
            <a:r>
              <a:rPr lang="es-ES" sz="2400" b="1" i="1" dirty="0" smtClean="0"/>
              <a:t> </a:t>
            </a:r>
            <a:r>
              <a:rPr lang="es-ES" sz="2400" dirty="0" smtClean="0"/>
              <a:t>in </a:t>
            </a:r>
            <a:r>
              <a:rPr lang="es-ES" sz="2400" dirty="0" err="1"/>
              <a:t>Y</a:t>
            </a:r>
            <a:r>
              <a:rPr lang="es-ES" sz="2400" dirty="0" err="1" smtClean="0"/>
              <a:t>our</a:t>
            </a:r>
            <a:r>
              <a:rPr lang="es-ES" sz="2400" dirty="0" smtClean="0"/>
              <a:t> </a:t>
            </a:r>
            <a:r>
              <a:rPr lang="es-ES" sz="2400" dirty="0" err="1"/>
              <a:t>L</a:t>
            </a:r>
            <a:r>
              <a:rPr lang="es-ES" sz="2400" dirty="0" err="1" smtClean="0"/>
              <a:t>ife</a:t>
            </a:r>
            <a:endParaRPr lang="es-ES" sz="2400" dirty="0"/>
          </a:p>
        </p:txBody>
      </p:sp>
      <p:sp>
        <p:nvSpPr>
          <p:cNvPr id="5" name="TextBox 4"/>
          <p:cNvSpPr txBox="1"/>
          <p:nvPr/>
        </p:nvSpPr>
        <p:spPr>
          <a:xfrm>
            <a:off x="1427041" y="1365656"/>
            <a:ext cx="3838902" cy="923330"/>
          </a:xfrm>
          <a:prstGeom prst="rect">
            <a:avLst/>
          </a:prstGeom>
          <a:noFill/>
        </p:spPr>
        <p:txBody>
          <a:bodyPr wrap="square" rtlCol="0">
            <a:spAutoFit/>
          </a:bodyPr>
          <a:lstStyle/>
          <a:p>
            <a:r>
              <a:rPr lang="en-US" dirty="0"/>
              <a:t>In your own life, right </a:t>
            </a:r>
            <a:r>
              <a:rPr lang="en-US" dirty="0" err="1" smtClean="0"/>
              <a:t>judgement</a:t>
            </a:r>
            <a:r>
              <a:rPr lang="en-US" dirty="0" smtClean="0"/>
              <a:t> </a:t>
            </a:r>
            <a:r>
              <a:rPr lang="en-US" dirty="0"/>
              <a:t>will help you know how to react in tough situations</a:t>
            </a:r>
            <a:r>
              <a:rPr lang="en-US" dirty="0" smtClean="0"/>
              <a:t>,</a:t>
            </a:r>
            <a:endParaRPr lang="es-ES" dirty="0"/>
          </a:p>
        </p:txBody>
      </p:sp>
      <p:sp>
        <p:nvSpPr>
          <p:cNvPr id="6" name="TextBox 5"/>
          <p:cNvSpPr txBox="1"/>
          <p:nvPr/>
        </p:nvSpPr>
        <p:spPr>
          <a:xfrm>
            <a:off x="1534936" y="6073450"/>
            <a:ext cx="2709040" cy="369332"/>
          </a:xfrm>
          <a:prstGeom prst="rect">
            <a:avLst/>
          </a:prstGeom>
          <a:noFill/>
        </p:spPr>
        <p:txBody>
          <a:bodyPr wrap="square" rtlCol="0">
            <a:spAutoFit/>
          </a:bodyPr>
          <a:lstStyle/>
          <a:p>
            <a:r>
              <a:rPr lang="en-US" dirty="0" err="1" smtClean="0"/>
              <a:t>recognise</a:t>
            </a:r>
            <a:r>
              <a:rPr lang="en-US" dirty="0" smtClean="0"/>
              <a:t> </a:t>
            </a:r>
            <a:r>
              <a:rPr lang="en-US" dirty="0" smtClean="0"/>
              <a:t>right and wrong,</a:t>
            </a:r>
            <a:endParaRPr lang="es-ES" dirty="0"/>
          </a:p>
        </p:txBody>
      </p:sp>
      <p:sp>
        <p:nvSpPr>
          <p:cNvPr id="8" name="TextBox 7"/>
          <p:cNvSpPr txBox="1"/>
          <p:nvPr/>
        </p:nvSpPr>
        <p:spPr>
          <a:xfrm>
            <a:off x="6794201" y="5650366"/>
            <a:ext cx="4021570" cy="369332"/>
          </a:xfrm>
          <a:prstGeom prst="rect">
            <a:avLst/>
          </a:prstGeom>
          <a:noFill/>
        </p:spPr>
        <p:txBody>
          <a:bodyPr wrap="square" rtlCol="0">
            <a:spAutoFit/>
          </a:bodyPr>
          <a:lstStyle/>
          <a:p>
            <a:r>
              <a:rPr lang="en-US" smtClean="0"/>
              <a:t>and </a:t>
            </a:r>
            <a:r>
              <a:rPr lang="en-US" dirty="0" smtClean="0"/>
              <a:t>help others to do the right thing. </a:t>
            </a:r>
            <a:endParaRPr lang="es-ES" dirty="0"/>
          </a:p>
        </p:txBody>
      </p:sp>
      <p:pic>
        <p:nvPicPr>
          <p:cNvPr id="2"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8918" y="4617053"/>
            <a:ext cx="4163978" cy="1456397"/>
          </a:xfrm>
          <a:prstGeom prst="rect">
            <a:avLst/>
          </a:prstGeom>
        </p:spPr>
      </p:pic>
      <p:pic>
        <p:nvPicPr>
          <p:cNvPr id="3" name="Imagen 2"/>
          <p:cNvPicPr>
            <a:picLocks noChangeAspect="1"/>
          </p:cNvPicPr>
          <p:nvPr/>
        </p:nvPicPr>
        <p:blipFill>
          <a:blip r:embed="rId5"/>
          <a:stretch>
            <a:fillRect/>
          </a:stretch>
        </p:blipFill>
        <p:spPr>
          <a:xfrm>
            <a:off x="815871" y="2505761"/>
            <a:ext cx="4450072" cy="2489349"/>
          </a:xfrm>
          <a:prstGeom prst="rect">
            <a:avLst/>
          </a:prstGeom>
        </p:spPr>
      </p:pic>
      <p:sp>
        <p:nvSpPr>
          <p:cNvPr id="11" name="TextBox 7"/>
          <p:cNvSpPr txBox="1"/>
          <p:nvPr/>
        </p:nvSpPr>
        <p:spPr>
          <a:xfrm>
            <a:off x="6683152" y="1894523"/>
            <a:ext cx="1926307" cy="369332"/>
          </a:xfrm>
          <a:prstGeom prst="rect">
            <a:avLst/>
          </a:prstGeom>
          <a:noFill/>
        </p:spPr>
        <p:txBody>
          <a:bodyPr wrap="square" rtlCol="0">
            <a:spAutoFit/>
          </a:bodyPr>
          <a:lstStyle/>
          <a:p>
            <a:r>
              <a:rPr lang="en-US" dirty="0"/>
              <a:t>d</a:t>
            </a:r>
            <a:r>
              <a:rPr lang="en-US" dirty="0" smtClean="0"/>
              <a:t>efend your faith</a:t>
            </a:r>
            <a:r>
              <a:rPr lang="en-US" smtClean="0"/>
              <a:t>, </a:t>
            </a:r>
            <a:endParaRPr lang="es-ES" dirty="0"/>
          </a:p>
        </p:txBody>
      </p:sp>
    </p:spTree>
    <p:extLst>
      <p:ext uri="{BB962C8B-B14F-4D97-AF65-F5344CB8AC3E}">
        <p14:creationId xmlns:p14="http://schemas.microsoft.com/office/powerpoint/2010/main" val="19863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92767" y="368577"/>
            <a:ext cx="8388096" cy="369332"/>
          </a:xfrm>
          <a:prstGeom prst="rect">
            <a:avLst/>
          </a:prstGeom>
          <a:noFill/>
        </p:spPr>
        <p:txBody>
          <a:bodyPr wrap="square" rtlCol="0">
            <a:spAutoFit/>
          </a:bodyPr>
          <a:lstStyle/>
          <a:p>
            <a:r>
              <a:rPr lang="en-US" dirty="0"/>
              <a:t>For example, if I am with people who are gossiping or speaking badly about others, </a:t>
            </a:r>
          </a:p>
        </p:txBody>
      </p:sp>
      <p:sp>
        <p:nvSpPr>
          <p:cNvPr id="5" name="CuadroTexto 4"/>
          <p:cNvSpPr txBox="1"/>
          <p:nvPr/>
        </p:nvSpPr>
        <p:spPr>
          <a:xfrm>
            <a:off x="1856803" y="5862465"/>
            <a:ext cx="8388096" cy="923330"/>
          </a:xfrm>
          <a:prstGeom prst="rect">
            <a:avLst/>
          </a:prstGeom>
          <a:noFill/>
        </p:spPr>
        <p:txBody>
          <a:bodyPr wrap="square" rtlCol="0">
            <a:spAutoFit/>
          </a:bodyPr>
          <a:lstStyle/>
          <a:p>
            <a:pPr algn="ctr"/>
            <a:r>
              <a:rPr lang="en-US" dirty="0" smtClean="0"/>
              <a:t>the </a:t>
            </a:r>
            <a:r>
              <a:rPr lang="en-US" dirty="0"/>
              <a:t>gift of Right </a:t>
            </a:r>
            <a:r>
              <a:rPr lang="en-US" dirty="0" err="1" smtClean="0"/>
              <a:t>Judgement</a:t>
            </a:r>
            <a:r>
              <a:rPr lang="en-US" dirty="0" smtClean="0"/>
              <a:t> </a:t>
            </a:r>
            <a:r>
              <a:rPr lang="en-US" dirty="0"/>
              <a:t>will help me to react by not taking part in the conversation. </a:t>
            </a:r>
            <a:r>
              <a:rPr lang="en-US" dirty="0" smtClean="0"/>
              <a:t>The </a:t>
            </a:r>
            <a:r>
              <a:rPr lang="en-US" dirty="0"/>
              <a:t>Holy Spirit gives us extra strength to be faithful in our daily lives, and He always rewards us for doing what is right. </a:t>
            </a: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6442" y="1684097"/>
            <a:ext cx="5216652" cy="3477768"/>
          </a:xfrm>
          <a:prstGeom prst="rect">
            <a:avLst/>
          </a:prstGeom>
        </p:spPr>
      </p:pic>
      <p:sp>
        <p:nvSpPr>
          <p:cNvPr id="7" name="Elipse 6"/>
          <p:cNvSpPr/>
          <p:nvPr/>
        </p:nvSpPr>
        <p:spPr>
          <a:xfrm>
            <a:off x="3536442" y="1155707"/>
            <a:ext cx="5028819" cy="4534547"/>
          </a:xfrm>
          <a:prstGeom prst="ellipse">
            <a:avLst/>
          </a:prstGeom>
          <a:noFill/>
          <a:ln w="254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ector recto 8"/>
          <p:cNvCxnSpPr/>
          <p:nvPr/>
        </p:nvCxnSpPr>
        <p:spPr>
          <a:xfrm flipH="1">
            <a:off x="4289107" y="1856308"/>
            <a:ext cx="3523488" cy="3133344"/>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884" y="0"/>
            <a:ext cx="10287000" cy="6858000"/>
          </a:xfrm>
          <a:prstGeom prst="rect">
            <a:avLst/>
          </a:prstGeom>
        </p:spPr>
      </p:pic>
      <p:sp>
        <p:nvSpPr>
          <p:cNvPr id="4" name="CuadroTexto 3"/>
          <p:cNvSpPr txBox="1"/>
          <p:nvPr/>
        </p:nvSpPr>
        <p:spPr>
          <a:xfrm>
            <a:off x="1432560" y="981301"/>
            <a:ext cx="3578352" cy="646331"/>
          </a:xfrm>
          <a:prstGeom prst="rect">
            <a:avLst/>
          </a:prstGeom>
          <a:noFill/>
        </p:spPr>
        <p:txBody>
          <a:bodyPr wrap="square" rtlCol="0">
            <a:spAutoFit/>
          </a:bodyPr>
          <a:lstStyle/>
          <a:p>
            <a:pPr algn="ctr"/>
            <a:r>
              <a:rPr lang="en-US" dirty="0" smtClean="0"/>
              <a:t>Don’t forget, its worth it to follow Jesus! </a:t>
            </a:r>
            <a:endParaRPr lang="en-US" dirty="0"/>
          </a:p>
        </p:txBody>
      </p:sp>
      <p:sp>
        <p:nvSpPr>
          <p:cNvPr id="9" name="CuadroTexto 8"/>
          <p:cNvSpPr txBox="1"/>
          <p:nvPr/>
        </p:nvSpPr>
        <p:spPr>
          <a:xfrm>
            <a:off x="7095744" y="1627632"/>
            <a:ext cx="3578352" cy="1477328"/>
          </a:xfrm>
          <a:prstGeom prst="rect">
            <a:avLst/>
          </a:prstGeom>
          <a:noFill/>
        </p:spPr>
        <p:txBody>
          <a:bodyPr wrap="square" rtlCol="0">
            <a:spAutoFit/>
          </a:bodyPr>
          <a:lstStyle/>
          <a:p>
            <a:pPr algn="ctr"/>
            <a:r>
              <a:rPr lang="en-US" dirty="0" smtClean="0"/>
              <a:t>When </a:t>
            </a:r>
            <a:r>
              <a:rPr lang="en-US" dirty="0"/>
              <a:t>you are faithful to what He asks of you, He gives you peace in your heart and true happiness, even though at times you may have to make difficult decisions.</a:t>
            </a:r>
          </a:p>
        </p:txBody>
      </p:sp>
      <p:sp>
        <p:nvSpPr>
          <p:cNvPr id="2" name="CuadroTexto 1"/>
          <p:cNvSpPr txBox="1"/>
          <p:nvPr/>
        </p:nvSpPr>
        <p:spPr>
          <a:xfrm>
            <a:off x="1665963" y="5874707"/>
            <a:ext cx="3532339" cy="646331"/>
          </a:xfrm>
          <a:prstGeom prst="rect">
            <a:avLst/>
          </a:prstGeom>
          <a:noFill/>
        </p:spPr>
        <p:txBody>
          <a:bodyPr wrap="square" rtlCol="0">
            <a:spAutoFit/>
          </a:bodyPr>
          <a:lstStyle/>
          <a:p>
            <a:pPr algn="ctr"/>
            <a:r>
              <a:rPr lang="en-US" dirty="0" smtClean="0">
                <a:latin typeface="Beirut" charset="-78"/>
                <a:ea typeface="Beirut" charset="-78"/>
                <a:cs typeface="Beirut" charset="-78"/>
              </a:rPr>
              <a:t>“Father, into your hands I commend </a:t>
            </a:r>
          </a:p>
          <a:p>
            <a:pPr algn="ctr"/>
            <a:r>
              <a:rPr lang="en-US" dirty="0" smtClean="0">
                <a:latin typeface="Beirut" charset="-78"/>
                <a:ea typeface="Beirut" charset="-78"/>
                <a:cs typeface="Beirut" charset="-78"/>
              </a:rPr>
              <a:t>my spirit.”</a:t>
            </a:r>
            <a:r>
              <a:rPr lang="en-US" dirty="0" err="1" smtClean="0">
                <a:latin typeface="Beirut" charset="-78"/>
                <a:ea typeface="Beirut" charset="-78"/>
                <a:cs typeface="Beirut" charset="-78"/>
              </a:rPr>
              <a:t>Lk</a:t>
            </a:r>
            <a:r>
              <a:rPr lang="en-US" dirty="0" smtClean="0">
                <a:latin typeface="Beirut" charset="-78"/>
                <a:ea typeface="Beirut" charset="-78"/>
                <a:cs typeface="Beirut" charset="-78"/>
              </a:rPr>
              <a:t> 23:46</a:t>
            </a:r>
            <a:endParaRPr lang="en-US" dirty="0">
              <a:latin typeface="Beirut" charset="-78"/>
              <a:ea typeface="Beirut" charset="-78"/>
              <a:cs typeface="Beirut" charset="-78"/>
            </a:endParaRPr>
          </a:p>
        </p:txBody>
      </p:sp>
    </p:spTree>
    <p:extLst>
      <p:ext uri="{BB962C8B-B14F-4D97-AF65-F5344CB8AC3E}">
        <p14:creationId xmlns:p14="http://schemas.microsoft.com/office/powerpoint/2010/main" val="8273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7839" y="2347313"/>
            <a:ext cx="3658185" cy="4009815"/>
          </a:xfrm>
          <a:prstGeom prst="rect">
            <a:avLst/>
          </a:prstGeom>
        </p:spPr>
      </p:pic>
      <p:pic>
        <p:nvPicPr>
          <p:cNvPr id="12"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699" y="1945441"/>
            <a:ext cx="3088181" cy="4411687"/>
          </a:xfrm>
          <a:prstGeom prst="rect">
            <a:avLst/>
          </a:prstGeom>
        </p:spPr>
      </p:pic>
      <p:sp>
        <p:nvSpPr>
          <p:cNvPr id="8" name="CuadroTexto 7"/>
          <p:cNvSpPr txBox="1"/>
          <p:nvPr/>
        </p:nvSpPr>
        <p:spPr>
          <a:xfrm>
            <a:off x="2389632" y="585216"/>
            <a:ext cx="8058912" cy="923330"/>
          </a:xfrm>
          <a:prstGeom prst="rect">
            <a:avLst/>
          </a:prstGeom>
          <a:noFill/>
        </p:spPr>
        <p:txBody>
          <a:bodyPr wrap="square" rtlCol="0">
            <a:spAutoFit/>
          </a:bodyPr>
          <a:lstStyle/>
          <a:p>
            <a:pPr algn="ctr"/>
            <a:r>
              <a:rPr lang="en-US" dirty="0"/>
              <a:t>Both Knowledge and R</a:t>
            </a:r>
            <a:r>
              <a:rPr lang="en-US" dirty="0" smtClean="0"/>
              <a:t>ight </a:t>
            </a:r>
            <a:r>
              <a:rPr lang="en-US" dirty="0" err="1" smtClean="0"/>
              <a:t>Judgement</a:t>
            </a:r>
            <a:r>
              <a:rPr lang="en-US" dirty="0" smtClean="0"/>
              <a:t> </a:t>
            </a:r>
            <a:r>
              <a:rPr lang="en-US" dirty="0"/>
              <a:t>are very important if you want to be a true follower of Jesus.  Don’t forget </a:t>
            </a:r>
            <a:r>
              <a:rPr lang="en-US" dirty="0" smtClean="0"/>
              <a:t>to ask the </a:t>
            </a:r>
            <a:r>
              <a:rPr lang="en-US" dirty="0"/>
              <a:t>Holy spirit for these </a:t>
            </a:r>
            <a:r>
              <a:rPr lang="en-US" dirty="0" smtClean="0"/>
              <a:t>gifts as you prepare for your confirmation. He wants you to have them!</a:t>
            </a:r>
            <a:endParaRPr lang="en-US" dirty="0"/>
          </a:p>
        </p:txBody>
      </p:sp>
      <p:sp>
        <p:nvSpPr>
          <p:cNvPr id="9" name="TextBox 7"/>
          <p:cNvSpPr txBox="1"/>
          <p:nvPr/>
        </p:nvSpPr>
        <p:spPr>
          <a:xfrm>
            <a:off x="2869923" y="1558956"/>
            <a:ext cx="6600719" cy="1200329"/>
          </a:xfrm>
          <a:prstGeom prst="rect">
            <a:avLst/>
          </a:prstGeom>
          <a:noFill/>
        </p:spPr>
        <p:txBody>
          <a:bodyPr wrap="square" rtlCol="0">
            <a:spAutoFit/>
          </a:bodyPr>
          <a:lstStyle/>
          <a:p>
            <a:pPr algn="ctr"/>
            <a:endParaRPr lang="en-GB" dirty="0">
              <a:ea typeface="Arial" charset="0"/>
              <a:cs typeface="Arial" charset="0"/>
            </a:endParaRPr>
          </a:p>
          <a:p>
            <a:pPr algn="ctr"/>
            <a:r>
              <a:rPr lang="en-GB" dirty="0" smtClean="0">
                <a:ea typeface="Arial" charset="0"/>
                <a:cs typeface="Arial" charset="0"/>
              </a:rPr>
              <a:t> </a:t>
            </a:r>
            <a:r>
              <a:rPr lang="en-GB" dirty="0">
                <a:ea typeface="Arial" charset="0"/>
                <a:cs typeface="Arial" charset="0"/>
              </a:rPr>
              <a:t>"Ask and it will be given to you; seek and you </a:t>
            </a:r>
            <a:r>
              <a:rPr lang="en-GB" dirty="0" smtClean="0">
                <a:ea typeface="Arial" charset="0"/>
                <a:cs typeface="Arial" charset="0"/>
              </a:rPr>
              <a:t>will </a:t>
            </a:r>
            <a:r>
              <a:rPr lang="en-GB" dirty="0">
                <a:ea typeface="Arial" charset="0"/>
                <a:cs typeface="Arial" charset="0"/>
              </a:rPr>
              <a:t>find; knock and the door will be opened to you</a:t>
            </a:r>
            <a:r>
              <a:rPr lang="en-GB" dirty="0" smtClean="0">
                <a:ea typeface="Arial" charset="0"/>
                <a:cs typeface="Arial" charset="0"/>
              </a:rPr>
              <a:t>.” Matthew 7:7</a:t>
            </a:r>
            <a:endParaRPr lang="en-GB" dirty="0">
              <a:ea typeface="Arial" charset="0"/>
              <a:cs typeface="Arial" charset="0"/>
            </a:endParaRPr>
          </a:p>
          <a:p>
            <a:endParaRPr lang="es-ES" dirty="0"/>
          </a:p>
        </p:txBody>
      </p:sp>
      <p:sp>
        <p:nvSpPr>
          <p:cNvPr id="10" name="TextBox 4"/>
          <p:cNvSpPr txBox="1"/>
          <p:nvPr/>
        </p:nvSpPr>
        <p:spPr>
          <a:xfrm>
            <a:off x="4466172" y="2998618"/>
            <a:ext cx="3408219" cy="3046988"/>
          </a:xfrm>
          <a:prstGeom prst="rect">
            <a:avLst/>
          </a:prstGeom>
          <a:noFill/>
        </p:spPr>
        <p:txBody>
          <a:bodyPr wrap="square" rtlCol="0">
            <a:spAutoFit/>
          </a:bodyPr>
          <a:lstStyle/>
          <a:p>
            <a:pPr algn="ctr"/>
            <a:r>
              <a:rPr lang="en-GB" sz="1600" dirty="0" smtClean="0">
                <a:latin typeface="Arial" charset="0"/>
                <a:ea typeface="Arial" charset="0"/>
                <a:cs typeface="Arial" charset="0"/>
              </a:rPr>
              <a:t>Oh, Holy Spirit,</a:t>
            </a:r>
          </a:p>
          <a:p>
            <a:pPr algn="ctr"/>
            <a:r>
              <a:rPr lang="en-GB" sz="1600" dirty="0" smtClean="0">
                <a:latin typeface="Arial" charset="0"/>
                <a:ea typeface="Arial" charset="0"/>
                <a:cs typeface="Arial" charset="0"/>
              </a:rPr>
              <a:t>Love of the Father and the Son,</a:t>
            </a:r>
          </a:p>
          <a:p>
            <a:pPr algn="ctr"/>
            <a:r>
              <a:rPr lang="en-GB" sz="1600" dirty="0" smtClean="0">
                <a:latin typeface="Arial" charset="0"/>
                <a:ea typeface="Arial" charset="0"/>
                <a:cs typeface="Arial" charset="0"/>
              </a:rPr>
              <a:t>Inspire in me always </a:t>
            </a:r>
          </a:p>
          <a:p>
            <a:pPr algn="ctr"/>
            <a:r>
              <a:rPr lang="en-GB" sz="1600" dirty="0" smtClean="0">
                <a:latin typeface="Arial" charset="0"/>
                <a:ea typeface="Arial" charset="0"/>
                <a:cs typeface="Arial" charset="0"/>
              </a:rPr>
              <a:t>What I should think,</a:t>
            </a:r>
          </a:p>
          <a:p>
            <a:pPr algn="ctr"/>
            <a:r>
              <a:rPr lang="en-GB" sz="1600" dirty="0" smtClean="0">
                <a:latin typeface="Arial" charset="0"/>
                <a:ea typeface="Arial" charset="0"/>
                <a:cs typeface="Arial" charset="0"/>
              </a:rPr>
              <a:t>What I should say,</a:t>
            </a:r>
          </a:p>
          <a:p>
            <a:pPr algn="ctr"/>
            <a:r>
              <a:rPr lang="en-GB" sz="1600" dirty="0" smtClean="0">
                <a:latin typeface="Arial" charset="0"/>
                <a:ea typeface="Arial" charset="0"/>
                <a:cs typeface="Arial" charset="0"/>
              </a:rPr>
              <a:t>How I should say it,</a:t>
            </a:r>
          </a:p>
          <a:p>
            <a:pPr algn="ctr"/>
            <a:r>
              <a:rPr lang="en-GB" sz="1600" dirty="0" smtClean="0">
                <a:latin typeface="Arial" charset="0"/>
                <a:ea typeface="Arial" charset="0"/>
                <a:cs typeface="Arial" charset="0"/>
              </a:rPr>
              <a:t>When I should keep silent,</a:t>
            </a:r>
          </a:p>
          <a:p>
            <a:pPr algn="ctr"/>
            <a:r>
              <a:rPr lang="en-GB" sz="1600" dirty="0" smtClean="0">
                <a:latin typeface="Arial" charset="0"/>
                <a:ea typeface="Arial" charset="0"/>
                <a:cs typeface="Arial" charset="0"/>
              </a:rPr>
              <a:t>How I should act,</a:t>
            </a:r>
          </a:p>
          <a:p>
            <a:pPr algn="ctr"/>
            <a:r>
              <a:rPr lang="en-GB" sz="1600" dirty="0" smtClean="0">
                <a:latin typeface="Arial" charset="0"/>
                <a:ea typeface="Arial" charset="0"/>
                <a:cs typeface="Arial" charset="0"/>
              </a:rPr>
              <a:t>And what I should do</a:t>
            </a:r>
          </a:p>
          <a:p>
            <a:pPr algn="ctr"/>
            <a:r>
              <a:rPr lang="en-GB" sz="1600" dirty="0" smtClean="0">
                <a:latin typeface="Arial" charset="0"/>
                <a:ea typeface="Arial" charset="0"/>
                <a:cs typeface="Arial" charset="0"/>
              </a:rPr>
              <a:t>For the glory of God,</a:t>
            </a:r>
          </a:p>
          <a:p>
            <a:pPr algn="ctr"/>
            <a:r>
              <a:rPr lang="en-GB" sz="1600" dirty="0" smtClean="0">
                <a:latin typeface="Arial" charset="0"/>
                <a:ea typeface="Arial" charset="0"/>
                <a:cs typeface="Arial" charset="0"/>
              </a:rPr>
              <a:t>The good of souls,</a:t>
            </a:r>
          </a:p>
          <a:p>
            <a:pPr algn="ctr"/>
            <a:r>
              <a:rPr lang="en-GB" sz="1600" dirty="0" smtClean="0">
                <a:latin typeface="Arial" charset="0"/>
                <a:ea typeface="Arial" charset="0"/>
                <a:cs typeface="Arial" charset="0"/>
              </a:rPr>
              <a:t>And my own holiness. Amen. </a:t>
            </a:r>
            <a:endParaRPr lang="es-ES" sz="1600" dirty="0">
              <a:latin typeface="Arial" charset="0"/>
              <a:ea typeface="Arial" charset="0"/>
              <a:cs typeface="Arial" charset="0"/>
            </a:endParaRPr>
          </a:p>
        </p:txBody>
      </p:sp>
      <p:sp>
        <p:nvSpPr>
          <p:cNvPr id="13" name="Rectángulo 12"/>
          <p:cNvSpPr/>
          <p:nvPr/>
        </p:nvSpPr>
        <p:spPr>
          <a:xfrm>
            <a:off x="3232004" y="5681472"/>
            <a:ext cx="609600" cy="541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7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649186" y="2726871"/>
            <a:ext cx="8425542" cy="1477328"/>
          </a:xfrm>
          <a:prstGeom prst="rect">
            <a:avLst/>
          </a:prstGeom>
          <a:noFill/>
        </p:spPr>
        <p:txBody>
          <a:bodyPr wrap="square" rtlCol="0">
            <a:spAutoFit/>
          </a:bodyPr>
          <a:lstStyle/>
          <a:p>
            <a:pPr algn="ctr"/>
            <a:r>
              <a:rPr lang="en-US" dirty="0" smtClean="0"/>
              <a:t>Go to this link to watch Bishop Kevin’s video message about the gifts of Knowledge and Right </a:t>
            </a:r>
            <a:r>
              <a:rPr lang="en-US" dirty="0" err="1" smtClean="0"/>
              <a:t>Judgement</a:t>
            </a:r>
            <a:r>
              <a:rPr lang="en-US" dirty="0" smtClean="0"/>
              <a:t>: </a:t>
            </a:r>
          </a:p>
          <a:p>
            <a:pPr algn="ctr"/>
            <a:endParaRPr lang="en-US" dirty="0" smtClean="0"/>
          </a:p>
          <a:p>
            <a:pPr algn="ctr"/>
            <a:r>
              <a:rPr lang="en-US" dirty="0"/>
              <a:t>https://</a:t>
            </a:r>
            <a:r>
              <a:rPr lang="en-US" dirty="0" err="1"/>
              <a:t>www.elphindiocese.ie</a:t>
            </a:r>
            <a:r>
              <a:rPr lang="en-US" dirty="0"/>
              <a:t>/ambassadors/</a:t>
            </a:r>
          </a:p>
          <a:p>
            <a:endParaRPr lang="en-US" dirty="0"/>
          </a:p>
        </p:txBody>
      </p:sp>
    </p:spTree>
    <p:extLst>
      <p:ext uri="{BB962C8B-B14F-4D97-AF65-F5344CB8AC3E}">
        <p14:creationId xmlns:p14="http://schemas.microsoft.com/office/powerpoint/2010/main" val="1620672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28031" y="363986"/>
            <a:ext cx="4491133" cy="461665"/>
          </a:xfrm>
          <a:prstGeom prst="rect">
            <a:avLst/>
          </a:prstGeom>
          <a:noFill/>
        </p:spPr>
        <p:txBody>
          <a:bodyPr wrap="square" rtlCol="0">
            <a:spAutoFit/>
          </a:bodyPr>
          <a:lstStyle/>
          <a:p>
            <a:r>
              <a:rPr lang="es-ES_tradnl" sz="2400" dirty="0" smtClean="0"/>
              <a:t>Do </a:t>
            </a:r>
            <a:r>
              <a:rPr lang="es-ES_tradnl" sz="2400" dirty="0" err="1" smtClean="0"/>
              <a:t>you</a:t>
            </a:r>
            <a:r>
              <a:rPr lang="es-ES_tradnl" sz="2400" dirty="0" smtClean="0"/>
              <a:t> </a:t>
            </a:r>
            <a:r>
              <a:rPr lang="es-ES_tradnl" sz="2400" dirty="0" err="1" smtClean="0"/>
              <a:t>have</a:t>
            </a:r>
            <a:r>
              <a:rPr lang="es-ES_tradnl" sz="2400" dirty="0" smtClean="0"/>
              <a:t> a </a:t>
            </a:r>
            <a:r>
              <a:rPr lang="es-ES_tradnl" sz="2400" dirty="0" err="1" smtClean="0"/>
              <a:t>favourite</a:t>
            </a:r>
            <a:r>
              <a:rPr lang="es-ES_tradnl" sz="2400" dirty="0" smtClean="0"/>
              <a:t> </a:t>
            </a:r>
            <a:r>
              <a:rPr lang="es-ES_tradnl" sz="2400" b="1" i="1" dirty="0" smtClean="0"/>
              <a:t>animal?</a:t>
            </a:r>
            <a:endParaRPr lang="es-ES_tradnl" sz="2400" b="1" i="1"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540" y="3486155"/>
            <a:ext cx="2469477" cy="2469477"/>
          </a:xfrm>
          <a:prstGeom prst="rect">
            <a:avLst/>
          </a:prstGeom>
        </p:spPr>
      </p:pic>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8392" y="2261947"/>
            <a:ext cx="2843464" cy="2843464"/>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1967" y="4463718"/>
            <a:ext cx="3290153" cy="2911640"/>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2550" y="4306130"/>
            <a:ext cx="1324841" cy="1028700"/>
          </a:xfrm>
          <a:prstGeom prst="rect">
            <a:avLst/>
          </a:prstGeom>
        </p:spPr>
      </p:pic>
      <p:pic>
        <p:nvPicPr>
          <p:cNvPr id="10" name="Imagen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8468" y="1991562"/>
            <a:ext cx="2102503" cy="2102503"/>
          </a:xfrm>
          <a:prstGeom prst="rect">
            <a:avLst/>
          </a:prstGeom>
        </p:spPr>
      </p:pic>
      <p:pic>
        <p:nvPicPr>
          <p:cNvPr id="11" name="Imagen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68295" y="1102896"/>
            <a:ext cx="1867650" cy="1961817"/>
          </a:xfrm>
          <a:prstGeom prst="rect">
            <a:avLst/>
          </a:prstGeom>
        </p:spPr>
      </p:pic>
      <p:pic>
        <p:nvPicPr>
          <p:cNvPr id="13" name="Imagen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11967" y="255005"/>
            <a:ext cx="2191927" cy="2168358"/>
          </a:xfrm>
          <a:prstGeom prst="rect">
            <a:avLst/>
          </a:prstGeom>
        </p:spPr>
      </p:pic>
      <p:pic>
        <p:nvPicPr>
          <p:cNvPr id="14" name="Imagen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44838" y="2828512"/>
            <a:ext cx="1911016" cy="2135841"/>
          </a:xfrm>
          <a:prstGeom prst="rect">
            <a:avLst/>
          </a:prstGeom>
        </p:spPr>
      </p:pic>
      <p:pic>
        <p:nvPicPr>
          <p:cNvPr id="15" name="Imagen 14"/>
          <p:cNvPicPr>
            <a:picLocks noChangeAspect="1"/>
          </p:cNvPicPr>
          <p:nvPr/>
        </p:nvPicPr>
        <p:blipFill>
          <a:blip r:embed="rId10"/>
          <a:stretch>
            <a:fillRect/>
          </a:stretch>
        </p:blipFill>
        <p:spPr>
          <a:xfrm>
            <a:off x="7631330" y="3042814"/>
            <a:ext cx="2260600" cy="2146300"/>
          </a:xfrm>
          <a:prstGeom prst="rect">
            <a:avLst/>
          </a:prstGeom>
        </p:spPr>
      </p:pic>
      <p:pic>
        <p:nvPicPr>
          <p:cNvPr id="16" name="Imagen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34041" y="918255"/>
            <a:ext cx="2092429" cy="1131970"/>
          </a:xfrm>
          <a:prstGeom prst="rect">
            <a:avLst/>
          </a:prstGeom>
        </p:spPr>
      </p:pic>
      <p:pic>
        <p:nvPicPr>
          <p:cNvPr id="2" name="Imagen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91953" y="4868286"/>
            <a:ext cx="1449022" cy="1820937"/>
          </a:xfrm>
          <a:prstGeom prst="rect">
            <a:avLst/>
          </a:prstGeom>
        </p:spPr>
      </p:pic>
      <p:pic>
        <p:nvPicPr>
          <p:cNvPr id="3" name="Imagen 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29054" y="1184696"/>
            <a:ext cx="2951070" cy="2272324"/>
          </a:xfrm>
          <a:prstGeom prst="rect">
            <a:avLst/>
          </a:prstGeom>
        </p:spPr>
      </p:pic>
      <p:pic>
        <p:nvPicPr>
          <p:cNvPr id="5" name="Imagen 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19238" y="4590552"/>
            <a:ext cx="2562216" cy="2267448"/>
          </a:xfrm>
          <a:prstGeom prst="rect">
            <a:avLst/>
          </a:prstGeom>
        </p:spPr>
      </p:pic>
      <p:pic>
        <p:nvPicPr>
          <p:cNvPr id="12" name="Imagen 1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98938" y="2956844"/>
            <a:ext cx="1462434" cy="1462434"/>
          </a:xfrm>
          <a:prstGeom prst="rect">
            <a:avLst/>
          </a:prstGeom>
        </p:spPr>
      </p:pic>
      <p:pic>
        <p:nvPicPr>
          <p:cNvPr id="17" name="Imagen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386791" y="139739"/>
            <a:ext cx="1556580" cy="1532650"/>
          </a:xfrm>
          <a:prstGeom prst="rect">
            <a:avLst/>
          </a:prstGeom>
        </p:spPr>
      </p:pic>
      <p:pic>
        <p:nvPicPr>
          <p:cNvPr id="18" name="Imagen 1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53674" y="4208316"/>
            <a:ext cx="3096495" cy="2568026"/>
          </a:xfrm>
          <a:prstGeom prst="rect">
            <a:avLst/>
          </a:prstGeom>
        </p:spPr>
      </p:pic>
      <p:pic>
        <p:nvPicPr>
          <p:cNvPr id="19" name="Imagen 18"/>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66471" y="5861904"/>
            <a:ext cx="1466701" cy="764005"/>
          </a:xfrm>
          <a:prstGeom prst="rect">
            <a:avLst/>
          </a:prstGeom>
        </p:spPr>
      </p:pic>
    </p:spTree>
    <p:extLst>
      <p:ext uri="{BB962C8B-B14F-4D97-AF65-F5344CB8AC3E}">
        <p14:creationId xmlns:p14="http://schemas.microsoft.com/office/powerpoint/2010/main" val="19392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blinds(horizontal)">
                                      <p:cBhvr>
                                        <p:cTn id="9" dur="500"/>
                                        <p:tgtEl>
                                          <p:spTgt spid="16"/>
                                        </p:tgtEl>
                                      </p:cBhvr>
                                    </p:animEffect>
                                  </p:childTnLst>
                                </p:cTn>
                              </p:par>
                              <p:par>
                                <p:cTn id="10" presetID="5" presetClass="entr" presetSubtype="1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55"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strVal val="#ppt_w*0.70"/>
                                          </p:val>
                                        </p:tav>
                                        <p:tav tm="100000">
                                          <p:val>
                                            <p:strVal val="#ppt_w"/>
                                          </p:val>
                                        </p:tav>
                                      </p:tavLst>
                                    </p:anim>
                                    <p:anim calcmode="lin" valueType="num">
                                      <p:cBhvr>
                                        <p:cTn id="30" dur="1000" fill="hold"/>
                                        <p:tgtEl>
                                          <p:spTgt spid="18"/>
                                        </p:tgtEl>
                                        <p:attrNameLst>
                                          <p:attrName>ppt_h</p:attrName>
                                        </p:attrNameLst>
                                      </p:cBhvr>
                                      <p:tavLst>
                                        <p:tav tm="0">
                                          <p:val>
                                            <p:strVal val="#ppt_h"/>
                                          </p:val>
                                        </p:tav>
                                        <p:tav tm="100000">
                                          <p:val>
                                            <p:strVal val="#ppt_h"/>
                                          </p:val>
                                        </p:tav>
                                      </p:tavLst>
                                    </p:anim>
                                    <p:animEffect transition="in" filter="fade">
                                      <p:cBhvr>
                                        <p:cTn id="31" dur="1000"/>
                                        <p:tgtEl>
                                          <p:spTgt spid="18"/>
                                        </p:tgtEl>
                                      </p:cBhvr>
                                    </p:animEffect>
                                  </p:childTnLst>
                                </p:cTn>
                              </p:par>
                              <p:par>
                                <p:cTn id="32" presetID="43"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
                                        <p:tgtEl>
                                          <p:spTgt spid="9"/>
                                        </p:tgtEl>
                                      </p:cBhvr>
                                    </p:animEffect>
                                    <p:anim calcmode="lin" valueType="num">
                                      <p:cBhvr>
                                        <p:cTn id="35" dur="400" fill="hold"/>
                                        <p:tgtEl>
                                          <p:spTgt spid="9"/>
                                        </p:tgtEl>
                                        <p:attrNameLst>
                                          <p:attrName>ppt_x</p:attrName>
                                        </p:attrNameLst>
                                      </p:cBhvr>
                                      <p:tavLst>
                                        <p:tav tm="0">
                                          <p:val>
                                            <p:strVal val="#ppt_x"/>
                                          </p:val>
                                        </p:tav>
                                        <p:tav tm="100000">
                                          <p:val>
                                            <p:strVal val="#ppt_x"/>
                                          </p:val>
                                        </p:tav>
                                      </p:tavLst>
                                    </p:anim>
                                    <p:anim calcmode="lin" valueType="num">
                                      <p:cBhvr>
                                        <p:cTn id="36" dur="400" fill="hold"/>
                                        <p:tgtEl>
                                          <p:spTgt spid="9"/>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9" presetID="25"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9"/>
                                        </p:tgtEl>
                                      </p:cBhvr>
                                    </p:animEffect>
                                  </p:childTnLst>
                                </p:cTn>
                              </p:par>
                              <p:par>
                                <p:cTn id="49" presetID="42"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par>
                                <p:cTn id="54" presetID="35"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anim calcmode="lin" valueType="num">
                                      <p:cBhvr>
                                        <p:cTn id="57" dur="2000" fill="hold"/>
                                        <p:tgtEl>
                                          <p:spTgt spid="8"/>
                                        </p:tgtEl>
                                        <p:attrNameLst>
                                          <p:attrName>style.rotation</p:attrName>
                                        </p:attrNameLst>
                                      </p:cBhvr>
                                      <p:tavLst>
                                        <p:tav tm="0">
                                          <p:val>
                                            <p:fltVal val="720"/>
                                          </p:val>
                                        </p:tav>
                                        <p:tav tm="100000">
                                          <p:val>
                                            <p:fltVal val="0"/>
                                          </p:val>
                                        </p:tav>
                                      </p:tavLst>
                                    </p:anim>
                                    <p:anim calcmode="lin" valueType="num">
                                      <p:cBhvr>
                                        <p:cTn id="58" dur="2000" fill="hold"/>
                                        <p:tgtEl>
                                          <p:spTgt spid="8"/>
                                        </p:tgtEl>
                                        <p:attrNameLst>
                                          <p:attrName>ppt_h</p:attrName>
                                        </p:attrNameLst>
                                      </p:cBhvr>
                                      <p:tavLst>
                                        <p:tav tm="0">
                                          <p:val>
                                            <p:fltVal val="0"/>
                                          </p:val>
                                        </p:tav>
                                        <p:tav tm="100000">
                                          <p:val>
                                            <p:strVal val="#ppt_h"/>
                                          </p:val>
                                        </p:tav>
                                      </p:tavLst>
                                    </p:anim>
                                    <p:anim calcmode="lin" valueType="num">
                                      <p:cBhvr>
                                        <p:cTn id="59" dur="2000" fill="hold"/>
                                        <p:tgtEl>
                                          <p:spTgt spid="8"/>
                                        </p:tgtEl>
                                        <p:attrNameLst>
                                          <p:attrName>ppt_w</p:attrName>
                                        </p:attrNameLst>
                                      </p:cBhvr>
                                      <p:tavLst>
                                        <p:tav tm="0">
                                          <p:val>
                                            <p:fltVal val="0"/>
                                          </p:val>
                                        </p:tav>
                                        <p:tav tm="100000">
                                          <p:val>
                                            <p:strVal val="#ppt_w"/>
                                          </p:val>
                                        </p:tav>
                                      </p:tavLst>
                                    </p:anim>
                                  </p:childTnLst>
                                </p:cTn>
                              </p:par>
                              <p:par>
                                <p:cTn id="60" presetID="19" presetClass="entr" presetSubtype="1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0" fill="hold"/>
                                        <p:tgtEl>
                                          <p:spTgt spid="10"/>
                                        </p:tgtEl>
                                        <p:attrNameLst>
                                          <p:attrName>ppt_w</p:attrName>
                                        </p:attrNameLst>
                                      </p:cBhvr>
                                      <p:tavLst>
                                        <p:tav tm="0" fmla="#ppt_w*sin(2.5*pi*$)">
                                          <p:val>
                                            <p:fltVal val="0"/>
                                          </p:val>
                                        </p:tav>
                                        <p:tav tm="100000">
                                          <p:val>
                                            <p:fltVal val="1"/>
                                          </p:val>
                                        </p:tav>
                                      </p:tavLst>
                                    </p:anim>
                                    <p:anim calcmode="lin" valueType="num">
                                      <p:cBhvr>
                                        <p:cTn id="63" dur="5000" fill="hold"/>
                                        <p:tgtEl>
                                          <p:spTgt spid="10"/>
                                        </p:tgtEl>
                                        <p:attrNameLst>
                                          <p:attrName>ppt_h</p:attrName>
                                        </p:attrNameLst>
                                      </p:cBhvr>
                                      <p:tavLst>
                                        <p:tav tm="0">
                                          <p:val>
                                            <p:strVal val="#ppt_h"/>
                                          </p:val>
                                        </p:tav>
                                        <p:tav tm="100000">
                                          <p:val>
                                            <p:strVal val="#ppt_h"/>
                                          </p:val>
                                        </p:tav>
                                      </p:tavLst>
                                    </p:anim>
                                  </p:childTnLst>
                                </p:cTn>
                              </p:par>
                              <p:par>
                                <p:cTn id="64" presetID="53" presetClass="entr" presetSubtype="16"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par>
                                <p:cTn id="69" presetID="43"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
                                        <p:tgtEl>
                                          <p:spTgt spid="6"/>
                                        </p:tgtEl>
                                      </p:cBhvr>
                                    </p:animEffect>
                                    <p:anim calcmode="lin" valueType="num">
                                      <p:cBhvr>
                                        <p:cTn id="72" dur="400" fill="hold"/>
                                        <p:tgtEl>
                                          <p:spTgt spid="6"/>
                                        </p:tgtEl>
                                        <p:attrNameLst>
                                          <p:attrName>ppt_x</p:attrName>
                                        </p:attrNameLst>
                                      </p:cBhvr>
                                      <p:tavLst>
                                        <p:tav tm="0">
                                          <p:val>
                                            <p:strVal val="#ppt_x"/>
                                          </p:val>
                                        </p:tav>
                                        <p:tav tm="100000">
                                          <p:val>
                                            <p:strVal val="#ppt_x"/>
                                          </p:val>
                                        </p:tav>
                                      </p:tavLst>
                                    </p:anim>
                                    <p:anim calcmode="lin" valueType="num">
                                      <p:cBhvr>
                                        <p:cTn id="73" dur="400" fill="hold"/>
                                        <p:tgtEl>
                                          <p:spTgt spid="6"/>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6" presetID="37"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1000"/>
                                        <p:tgtEl>
                                          <p:spTgt spid="5"/>
                                        </p:tgtEl>
                                      </p:cBhvr>
                                    </p:animEffect>
                                    <p:anim calcmode="lin" valueType="num">
                                      <p:cBhvr>
                                        <p:cTn id="79" dur="1000" fill="hold"/>
                                        <p:tgtEl>
                                          <p:spTgt spid="5"/>
                                        </p:tgtEl>
                                        <p:attrNameLst>
                                          <p:attrName>ppt_x</p:attrName>
                                        </p:attrNameLst>
                                      </p:cBhvr>
                                      <p:tavLst>
                                        <p:tav tm="0">
                                          <p:val>
                                            <p:strVal val="#ppt_x"/>
                                          </p:val>
                                        </p:tav>
                                        <p:tav tm="100000">
                                          <p:val>
                                            <p:strVal val="#ppt_x"/>
                                          </p:val>
                                        </p:tav>
                                      </p:tavLst>
                                    </p:anim>
                                    <p:anim calcmode="lin" valueType="num">
                                      <p:cBhvr>
                                        <p:cTn id="80" dur="900" decel="100000" fill="hold"/>
                                        <p:tgtEl>
                                          <p:spTgt spid="5"/>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82" presetID="55"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1000" fill="hold"/>
                                        <p:tgtEl>
                                          <p:spTgt spid="15"/>
                                        </p:tgtEl>
                                        <p:attrNameLst>
                                          <p:attrName>ppt_w</p:attrName>
                                        </p:attrNameLst>
                                      </p:cBhvr>
                                      <p:tavLst>
                                        <p:tav tm="0">
                                          <p:val>
                                            <p:strVal val="#ppt_w*0.70"/>
                                          </p:val>
                                        </p:tav>
                                        <p:tav tm="100000">
                                          <p:val>
                                            <p:strVal val="#ppt_w"/>
                                          </p:val>
                                        </p:tav>
                                      </p:tavLst>
                                    </p:anim>
                                    <p:anim calcmode="lin" valueType="num">
                                      <p:cBhvr>
                                        <p:cTn id="85" dur="1000" fill="hold"/>
                                        <p:tgtEl>
                                          <p:spTgt spid="15"/>
                                        </p:tgtEl>
                                        <p:attrNameLst>
                                          <p:attrName>ppt_h</p:attrName>
                                        </p:attrNameLst>
                                      </p:cBhvr>
                                      <p:tavLst>
                                        <p:tav tm="0">
                                          <p:val>
                                            <p:strVal val="#ppt_h"/>
                                          </p:val>
                                        </p:tav>
                                        <p:tav tm="100000">
                                          <p:val>
                                            <p:strVal val="#ppt_h"/>
                                          </p:val>
                                        </p:tav>
                                      </p:tavLst>
                                    </p:anim>
                                    <p:animEffect transition="in" filter="fade">
                                      <p:cBhvr>
                                        <p:cTn id="8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9525" y="1691678"/>
            <a:ext cx="8312475" cy="5195298"/>
          </a:xfrm>
          <a:prstGeom prst="rect">
            <a:avLst/>
          </a:prstGeom>
        </p:spPr>
      </p:pic>
      <p:sp>
        <p:nvSpPr>
          <p:cNvPr id="4" name="CuadroTexto 3"/>
          <p:cNvSpPr txBox="1"/>
          <p:nvPr/>
        </p:nvSpPr>
        <p:spPr>
          <a:xfrm>
            <a:off x="806117" y="421104"/>
            <a:ext cx="5151338" cy="707886"/>
          </a:xfrm>
          <a:prstGeom prst="rect">
            <a:avLst/>
          </a:prstGeom>
          <a:noFill/>
        </p:spPr>
        <p:txBody>
          <a:bodyPr wrap="square" rtlCol="0">
            <a:spAutoFit/>
          </a:bodyPr>
          <a:lstStyle/>
          <a:p>
            <a:r>
              <a:rPr lang="es-ES_tradnl" sz="4000" dirty="0" smtClean="0"/>
              <a:t>A </a:t>
            </a:r>
            <a:r>
              <a:rPr lang="es-ES_tradnl" sz="4000" dirty="0" err="1" smtClean="0"/>
              <a:t>favorite</a:t>
            </a:r>
            <a:r>
              <a:rPr lang="es-ES_tradnl" sz="4000" dirty="0" smtClean="0"/>
              <a:t> </a:t>
            </a:r>
            <a:r>
              <a:rPr lang="es-ES_tradnl" sz="4000" dirty="0" err="1" smtClean="0"/>
              <a:t>landscape</a:t>
            </a:r>
            <a:r>
              <a:rPr lang="es-ES_tradnl" sz="4000" dirty="0" smtClean="0"/>
              <a:t>?</a:t>
            </a:r>
            <a:endParaRPr lang="es-ES_tradnl" sz="4000" dirty="0"/>
          </a:p>
        </p:txBody>
      </p:sp>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660381"/>
            <a:ext cx="6364757" cy="4226595"/>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0609" y="0"/>
            <a:ext cx="8041391" cy="4523282"/>
          </a:xfrm>
          <a:prstGeom prst="rect">
            <a:avLst/>
          </a:prstGeom>
        </p:spPr>
      </p:pic>
      <p:pic>
        <p:nvPicPr>
          <p:cNvPr id="10" name="Imagen 9"/>
          <p:cNvPicPr>
            <a:picLocks noChangeAspect="1"/>
          </p:cNvPicPr>
          <p:nvPr/>
        </p:nvPicPr>
        <p:blipFill>
          <a:blip r:embed="rId5"/>
          <a:stretch>
            <a:fillRect/>
          </a:stretch>
        </p:blipFill>
        <p:spPr>
          <a:xfrm>
            <a:off x="3415169" y="407906"/>
            <a:ext cx="7922822" cy="5017072"/>
          </a:xfrm>
          <a:prstGeom prst="rect">
            <a:avLst/>
          </a:prstGeom>
        </p:spPr>
      </p:pic>
      <p:pic>
        <p:nvPicPr>
          <p:cNvPr id="9" name="Imagen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301" y="1994195"/>
            <a:ext cx="5991439" cy="3994292"/>
          </a:xfrm>
          <a:prstGeom prst="rect">
            <a:avLst/>
          </a:prstGeom>
        </p:spPr>
      </p:pic>
      <p:pic>
        <p:nvPicPr>
          <p:cNvPr id="5" name="Imagen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120" y="0"/>
            <a:ext cx="6665495" cy="4165934"/>
          </a:xfrm>
          <a:prstGeom prst="rect">
            <a:avLst/>
          </a:prstGeom>
        </p:spPr>
      </p:pic>
      <p:sp>
        <p:nvSpPr>
          <p:cNvPr id="2" name="CuadroTexto 1"/>
          <p:cNvSpPr txBox="1"/>
          <p:nvPr/>
        </p:nvSpPr>
        <p:spPr>
          <a:xfrm>
            <a:off x="456492" y="6129654"/>
            <a:ext cx="11385883" cy="646331"/>
          </a:xfrm>
          <a:prstGeom prst="rect">
            <a:avLst/>
          </a:prstGeom>
          <a:noFill/>
        </p:spPr>
        <p:txBody>
          <a:bodyPr wrap="square" rtlCol="0">
            <a:spAutoFit/>
          </a:bodyPr>
          <a:lstStyle/>
          <a:p>
            <a:pPr algn="ctr"/>
            <a:r>
              <a:rPr lang="en-US" b="1" dirty="0" smtClean="0">
                <a:solidFill>
                  <a:schemeClr val="bg1"/>
                </a:solidFill>
              </a:rPr>
              <a:t>“Saint Francis always left one part of his garden untouched, so that wildflowers and herbs could grow there, and everyone who saw them could raise their minds to God, the Creator of such beauty”. </a:t>
            </a:r>
            <a:r>
              <a:rPr lang="mr-IN" b="1" dirty="0" smtClean="0">
                <a:solidFill>
                  <a:schemeClr val="bg1"/>
                </a:solidFill>
              </a:rPr>
              <a:t>–</a:t>
            </a:r>
            <a:r>
              <a:rPr lang="en-US" b="1" dirty="0" smtClean="0">
                <a:solidFill>
                  <a:schemeClr val="bg1"/>
                </a:solidFill>
              </a:rPr>
              <a:t> Pope Francis, </a:t>
            </a:r>
            <a:r>
              <a:rPr lang="en-US" b="1" i="1" dirty="0" err="1" smtClean="0">
                <a:solidFill>
                  <a:schemeClr val="bg1"/>
                </a:solidFill>
              </a:rPr>
              <a:t>Laudato</a:t>
            </a:r>
            <a:r>
              <a:rPr lang="en-US" b="1" i="1" dirty="0" smtClean="0">
                <a:solidFill>
                  <a:schemeClr val="bg1"/>
                </a:solidFill>
              </a:rPr>
              <a:t> Si</a:t>
            </a:r>
            <a:endParaRPr lang="en-US" b="1" i="1" dirty="0">
              <a:solidFill>
                <a:schemeClr val="bg1"/>
              </a:solidFill>
            </a:endParaRPr>
          </a:p>
        </p:txBody>
      </p:sp>
    </p:spTree>
    <p:extLst>
      <p:ext uri="{BB962C8B-B14F-4D97-AF65-F5344CB8AC3E}">
        <p14:creationId xmlns:p14="http://schemas.microsoft.com/office/powerpoint/2010/main" val="2710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p:cNvSpPr txBox="1"/>
          <p:nvPr/>
        </p:nvSpPr>
        <p:spPr>
          <a:xfrm>
            <a:off x="1946563" y="614402"/>
            <a:ext cx="7308273" cy="461665"/>
          </a:xfrm>
          <a:prstGeom prst="rect">
            <a:avLst/>
          </a:prstGeom>
          <a:noFill/>
        </p:spPr>
        <p:txBody>
          <a:bodyPr wrap="square" rtlCol="0">
            <a:spAutoFit/>
          </a:bodyPr>
          <a:lstStyle/>
          <a:p>
            <a:r>
              <a:rPr lang="es-ES_tradnl" sz="2400" dirty="0" err="1" smtClean="0"/>
              <a:t>God</a:t>
            </a:r>
            <a:r>
              <a:rPr lang="es-ES_tradnl" sz="2400" dirty="0" smtClean="0"/>
              <a:t> </a:t>
            </a:r>
            <a:r>
              <a:rPr lang="es-ES_tradnl" sz="2400" dirty="0" err="1" smtClean="0"/>
              <a:t>made</a:t>
            </a:r>
            <a:r>
              <a:rPr lang="es-ES_tradnl" sz="2400" dirty="0" smtClean="0"/>
              <a:t> </a:t>
            </a:r>
            <a:r>
              <a:rPr lang="es-ES_tradnl" sz="2400" dirty="0" err="1" smtClean="0"/>
              <a:t>all</a:t>
            </a:r>
            <a:r>
              <a:rPr lang="es-ES_tradnl" sz="2400" dirty="0" smtClean="0"/>
              <a:t> </a:t>
            </a:r>
            <a:r>
              <a:rPr lang="es-ES_tradnl" sz="2400" dirty="0" err="1" smtClean="0"/>
              <a:t>these</a:t>
            </a:r>
            <a:r>
              <a:rPr lang="es-ES_tradnl" sz="2400" dirty="0" smtClean="0"/>
              <a:t> </a:t>
            </a:r>
            <a:r>
              <a:rPr lang="es-ES_tradnl" sz="2400" dirty="0" err="1" smtClean="0"/>
              <a:t>things</a:t>
            </a:r>
            <a:r>
              <a:rPr lang="es-ES_tradnl" sz="2400" dirty="0" smtClean="0"/>
              <a:t> </a:t>
            </a:r>
            <a:r>
              <a:rPr lang="es-ES_tradnl" sz="2400" dirty="0" err="1" smtClean="0"/>
              <a:t>out</a:t>
            </a:r>
            <a:r>
              <a:rPr lang="es-ES_tradnl" sz="2400" dirty="0" smtClean="0"/>
              <a:t> of </a:t>
            </a:r>
            <a:r>
              <a:rPr lang="es-ES_tradnl" sz="2400" dirty="0" err="1" smtClean="0"/>
              <a:t>love</a:t>
            </a:r>
            <a:r>
              <a:rPr lang="es-ES_tradnl" sz="2400" dirty="0" smtClean="0"/>
              <a:t> </a:t>
            </a:r>
            <a:r>
              <a:rPr lang="es-ES_tradnl" sz="2400" dirty="0" err="1" smtClean="0"/>
              <a:t>for</a:t>
            </a:r>
            <a:r>
              <a:rPr lang="es-ES_tradnl" sz="2400" dirty="0" smtClean="0"/>
              <a:t> </a:t>
            </a:r>
            <a:r>
              <a:rPr lang="es-ES_tradnl" sz="2400" dirty="0" err="1" smtClean="0"/>
              <a:t>mankind</a:t>
            </a:r>
            <a:r>
              <a:rPr lang="mr-IN" sz="2400" dirty="0" smtClean="0"/>
              <a:t>…</a:t>
            </a:r>
            <a:endParaRPr lang="es-ES_tradnl" sz="2400" dirty="0"/>
          </a:p>
        </p:txBody>
      </p:sp>
      <p:sp>
        <p:nvSpPr>
          <p:cNvPr id="5" name="CuadroTexto 4"/>
          <p:cNvSpPr txBox="1"/>
          <p:nvPr/>
        </p:nvSpPr>
        <p:spPr>
          <a:xfrm>
            <a:off x="7100730" y="2799695"/>
            <a:ext cx="3740729" cy="523220"/>
          </a:xfrm>
          <a:prstGeom prst="rect">
            <a:avLst/>
          </a:prstGeom>
          <a:noFill/>
        </p:spPr>
        <p:txBody>
          <a:bodyPr wrap="square" rtlCol="0">
            <a:spAutoFit/>
          </a:bodyPr>
          <a:lstStyle/>
          <a:p>
            <a:r>
              <a:rPr lang="mr-IN" sz="2800" b="1" dirty="0" smtClean="0">
                <a:solidFill>
                  <a:schemeClr val="bg1"/>
                </a:solidFill>
              </a:rPr>
              <a:t>…</a:t>
            </a:r>
            <a:r>
              <a:rPr lang="en-US" sz="2800" b="1" dirty="0" smtClean="0">
                <a:solidFill>
                  <a:schemeClr val="bg1"/>
                </a:solidFill>
              </a:rPr>
              <a:t>Out of love for YOU!</a:t>
            </a:r>
            <a:endParaRPr lang="es-ES_tradnl" sz="2800" b="1" dirty="0">
              <a:solidFill>
                <a:schemeClr val="bg1"/>
              </a:solidFill>
            </a:endParaRPr>
          </a:p>
        </p:txBody>
      </p:sp>
    </p:spTree>
    <p:extLst>
      <p:ext uri="{BB962C8B-B14F-4D97-AF65-F5344CB8AC3E}">
        <p14:creationId xmlns:p14="http://schemas.microsoft.com/office/powerpoint/2010/main" val="59714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4851" y="983814"/>
            <a:ext cx="3535541" cy="2881466"/>
          </a:xfrm>
          <a:prstGeom prst="rect">
            <a:avLst/>
          </a:prstGeom>
        </p:spPr>
      </p:pic>
      <p:sp>
        <p:nvSpPr>
          <p:cNvPr id="4" name="CuadroTexto 3"/>
          <p:cNvSpPr txBox="1"/>
          <p:nvPr/>
        </p:nvSpPr>
        <p:spPr>
          <a:xfrm>
            <a:off x="623456" y="471054"/>
            <a:ext cx="7245926" cy="461665"/>
          </a:xfrm>
          <a:prstGeom prst="rect">
            <a:avLst/>
          </a:prstGeom>
          <a:noFill/>
        </p:spPr>
        <p:txBody>
          <a:bodyPr wrap="square" rtlCol="0">
            <a:spAutoFit/>
          </a:bodyPr>
          <a:lstStyle/>
          <a:p>
            <a:r>
              <a:rPr lang="es-ES_tradnl" sz="2400" dirty="0" err="1" smtClean="0"/>
              <a:t>People</a:t>
            </a:r>
            <a:r>
              <a:rPr lang="es-ES_tradnl" sz="2400" dirty="0" smtClean="0"/>
              <a:t> can use </a:t>
            </a:r>
            <a:r>
              <a:rPr lang="es-ES_tradnl" sz="2400" dirty="0" err="1" smtClean="0"/>
              <a:t>God’s</a:t>
            </a:r>
            <a:r>
              <a:rPr lang="es-ES_tradnl" sz="2400" dirty="0" smtClean="0"/>
              <a:t> </a:t>
            </a:r>
            <a:r>
              <a:rPr lang="es-ES_tradnl" sz="2400" dirty="0" err="1" smtClean="0"/>
              <a:t>creation</a:t>
            </a:r>
            <a:r>
              <a:rPr lang="es-ES_tradnl" sz="2400" dirty="0" smtClean="0"/>
              <a:t> to </a:t>
            </a:r>
            <a:r>
              <a:rPr lang="es-ES_tradnl" sz="2400" dirty="0" err="1" smtClean="0"/>
              <a:t>make</a:t>
            </a:r>
            <a:r>
              <a:rPr lang="es-ES_tradnl" sz="2400" dirty="0" smtClean="0"/>
              <a:t> </a:t>
            </a:r>
            <a:r>
              <a:rPr lang="es-ES_tradnl" sz="2400" dirty="0" err="1" smtClean="0"/>
              <a:t>many</a:t>
            </a:r>
            <a:r>
              <a:rPr lang="es-ES_tradnl" sz="2400" dirty="0" smtClean="0"/>
              <a:t> </a:t>
            </a:r>
            <a:r>
              <a:rPr lang="es-ES_tradnl" sz="2400" dirty="0" err="1" smtClean="0"/>
              <a:t>things</a:t>
            </a:r>
            <a:r>
              <a:rPr lang="es-ES_tradnl" sz="2400" dirty="0" smtClean="0"/>
              <a:t>. </a:t>
            </a:r>
            <a:endParaRPr lang="es-ES_tradnl" sz="2400"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736" y="1224119"/>
            <a:ext cx="3395974" cy="3443047"/>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0369" y="2523945"/>
            <a:ext cx="2713879" cy="4070819"/>
          </a:xfrm>
          <a:prstGeom prst="rect">
            <a:avLst/>
          </a:prstGeom>
        </p:spPr>
      </p:pic>
      <p:sp>
        <p:nvSpPr>
          <p:cNvPr id="7" name="Rectángulo 6"/>
          <p:cNvSpPr/>
          <p:nvPr/>
        </p:nvSpPr>
        <p:spPr>
          <a:xfrm>
            <a:off x="4341291" y="6428510"/>
            <a:ext cx="1939636" cy="26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2881" y="1857010"/>
            <a:ext cx="2637806" cy="2999009"/>
          </a:xfrm>
          <a:prstGeom prst="rect">
            <a:avLst/>
          </a:prstGeom>
        </p:spPr>
      </p:pic>
      <p:sp>
        <p:nvSpPr>
          <p:cNvPr id="12" name="Rectángulo 11"/>
          <p:cNvSpPr/>
          <p:nvPr/>
        </p:nvSpPr>
        <p:spPr>
          <a:xfrm>
            <a:off x="11035145" y="1224119"/>
            <a:ext cx="734291" cy="2272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CuadroTexto 12"/>
          <p:cNvSpPr txBox="1"/>
          <p:nvPr/>
        </p:nvSpPr>
        <p:spPr>
          <a:xfrm>
            <a:off x="6407093" y="5488910"/>
            <a:ext cx="4856652" cy="830997"/>
          </a:xfrm>
          <a:prstGeom prst="rect">
            <a:avLst/>
          </a:prstGeom>
          <a:noFill/>
        </p:spPr>
        <p:txBody>
          <a:bodyPr wrap="square" rtlCol="0">
            <a:spAutoFit/>
          </a:bodyPr>
          <a:lstStyle/>
          <a:p>
            <a:r>
              <a:rPr lang="es-ES_tradnl" sz="2400" dirty="0" err="1" smtClean="0"/>
              <a:t>God</a:t>
            </a:r>
            <a:r>
              <a:rPr lang="es-ES_tradnl" sz="2400" dirty="0" smtClean="0"/>
              <a:t> </a:t>
            </a:r>
            <a:r>
              <a:rPr lang="es-ES_tradnl" sz="2400" dirty="0" err="1" smtClean="0"/>
              <a:t>wants</a:t>
            </a:r>
            <a:r>
              <a:rPr lang="es-ES_tradnl" sz="2400" dirty="0" smtClean="0"/>
              <a:t> </a:t>
            </a:r>
            <a:r>
              <a:rPr lang="es-ES_tradnl" sz="2400" dirty="0" err="1" smtClean="0"/>
              <a:t>us</a:t>
            </a:r>
            <a:r>
              <a:rPr lang="es-ES_tradnl" sz="2400" dirty="0" smtClean="0"/>
              <a:t> to use </a:t>
            </a:r>
            <a:r>
              <a:rPr lang="es-ES_tradnl" sz="2400" dirty="0" err="1" smtClean="0"/>
              <a:t>his</a:t>
            </a:r>
            <a:r>
              <a:rPr lang="es-ES_tradnl" sz="2400" dirty="0" smtClean="0"/>
              <a:t> </a:t>
            </a:r>
            <a:r>
              <a:rPr lang="es-ES_tradnl" sz="2400" dirty="0" err="1" smtClean="0"/>
              <a:t>creation</a:t>
            </a:r>
            <a:r>
              <a:rPr lang="es-ES_tradnl" sz="2400" dirty="0" smtClean="0"/>
              <a:t>, </a:t>
            </a:r>
            <a:r>
              <a:rPr lang="es-ES_tradnl" sz="2400" dirty="0" err="1" smtClean="0"/>
              <a:t>but</a:t>
            </a:r>
            <a:r>
              <a:rPr lang="es-ES_tradnl" sz="2400" dirty="0" smtClean="0"/>
              <a:t> in </a:t>
            </a:r>
            <a:r>
              <a:rPr lang="es-ES_tradnl" sz="2400" dirty="0" err="1" smtClean="0"/>
              <a:t>an</a:t>
            </a:r>
            <a:r>
              <a:rPr lang="es-ES_tradnl" sz="2400" dirty="0" smtClean="0"/>
              <a:t> </a:t>
            </a:r>
            <a:r>
              <a:rPr lang="es-ES_tradnl" sz="2400" b="1" i="1" dirty="0" err="1" smtClean="0"/>
              <a:t>ordered</a:t>
            </a:r>
            <a:r>
              <a:rPr lang="es-ES_tradnl" sz="2400" dirty="0" smtClean="0"/>
              <a:t> and </a:t>
            </a:r>
            <a:r>
              <a:rPr lang="es-ES_tradnl" sz="2400" b="1" i="1" dirty="0" err="1" smtClean="0"/>
              <a:t>responsible</a:t>
            </a:r>
            <a:r>
              <a:rPr lang="es-ES_tradnl" sz="2400" dirty="0" smtClean="0"/>
              <a:t> </a:t>
            </a:r>
            <a:r>
              <a:rPr lang="es-ES_tradnl" sz="2400" dirty="0" err="1" smtClean="0"/>
              <a:t>way</a:t>
            </a:r>
            <a:r>
              <a:rPr lang="es-ES_tradnl" sz="2400" dirty="0" smtClean="0"/>
              <a:t>.</a:t>
            </a:r>
            <a:endParaRPr lang="es-ES_tradnl" sz="2400" dirty="0"/>
          </a:p>
        </p:txBody>
      </p:sp>
    </p:spTree>
    <p:extLst>
      <p:ext uri="{BB962C8B-B14F-4D97-AF65-F5344CB8AC3E}">
        <p14:creationId xmlns:p14="http://schemas.microsoft.com/office/powerpoint/2010/main" val="6598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410690" y="6137563"/>
            <a:ext cx="6622473" cy="400110"/>
          </a:xfrm>
          <a:prstGeom prst="rect">
            <a:avLst/>
          </a:prstGeom>
          <a:noFill/>
        </p:spPr>
        <p:txBody>
          <a:bodyPr wrap="square" rtlCol="0">
            <a:spAutoFit/>
          </a:bodyPr>
          <a:lstStyle/>
          <a:p>
            <a:r>
              <a:rPr lang="en-US" sz="2000" dirty="0" smtClean="0"/>
              <a:t>This gift will help you see created things as God intended.</a:t>
            </a:r>
            <a:endParaRPr lang="es-ES_tradnl" sz="2000" dirty="0"/>
          </a:p>
        </p:txBody>
      </p:sp>
      <p:pic>
        <p:nvPicPr>
          <p:cNvPr id="9" name="Imagen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8630" y="1625263"/>
            <a:ext cx="4585103" cy="4343343"/>
          </a:xfrm>
          <a:prstGeom prst="rect">
            <a:avLst/>
          </a:prstGeom>
        </p:spPr>
      </p:pic>
      <p:sp>
        <p:nvSpPr>
          <p:cNvPr id="12" name="Rectángulo 11"/>
          <p:cNvSpPr/>
          <p:nvPr/>
        </p:nvSpPr>
        <p:spPr>
          <a:xfrm>
            <a:off x="3435927" y="1817141"/>
            <a:ext cx="2285999" cy="193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3" name="Imagen 12"/>
          <p:cNvPicPr>
            <a:picLocks noChangeAspect="1"/>
          </p:cNvPicPr>
          <p:nvPr/>
        </p:nvPicPr>
        <p:blipFill>
          <a:blip r:embed="rId3"/>
          <a:stretch>
            <a:fillRect/>
          </a:stretch>
        </p:blipFill>
        <p:spPr>
          <a:xfrm>
            <a:off x="4573426" y="992332"/>
            <a:ext cx="6978336" cy="4643765"/>
          </a:xfrm>
          <a:prstGeom prst="rect">
            <a:avLst/>
          </a:prstGeom>
        </p:spPr>
      </p:pic>
      <p:sp>
        <p:nvSpPr>
          <p:cNvPr id="4" name="CuadroTexto 3"/>
          <p:cNvSpPr txBox="1"/>
          <p:nvPr/>
        </p:nvSpPr>
        <p:spPr>
          <a:xfrm>
            <a:off x="554182" y="609600"/>
            <a:ext cx="5334000" cy="1015663"/>
          </a:xfrm>
          <a:prstGeom prst="rect">
            <a:avLst/>
          </a:prstGeom>
          <a:noFill/>
        </p:spPr>
        <p:txBody>
          <a:bodyPr wrap="square" rtlCol="0">
            <a:spAutoFit/>
          </a:bodyPr>
          <a:lstStyle/>
          <a:p>
            <a:r>
              <a:rPr lang="en-US" sz="2000" dirty="0"/>
              <a:t>When you </a:t>
            </a:r>
            <a:r>
              <a:rPr lang="en-US" sz="2000" dirty="0" smtClean="0"/>
              <a:t>are </a:t>
            </a:r>
            <a:r>
              <a:rPr lang="en-US" sz="2000" dirty="0"/>
              <a:t>C</a:t>
            </a:r>
            <a:r>
              <a:rPr lang="en-US" sz="2000" dirty="0" smtClean="0"/>
              <a:t>onfirmed </a:t>
            </a:r>
            <a:r>
              <a:rPr lang="en-US" sz="2000" dirty="0"/>
              <a:t>in a few weeks, you are going to receive the gift of the Holy Spirit called </a:t>
            </a:r>
            <a:r>
              <a:rPr lang="en-US" sz="2000" b="1" dirty="0"/>
              <a:t>KNOWLEDGE. </a:t>
            </a:r>
            <a:endParaRPr lang="es-ES_tradnl" sz="2000" dirty="0"/>
          </a:p>
        </p:txBody>
      </p:sp>
      <p:pic>
        <p:nvPicPr>
          <p:cNvPr id="14" name="Imagen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7348" y="4179666"/>
            <a:ext cx="521666" cy="729448"/>
          </a:xfrm>
          <a:prstGeom prst="rect">
            <a:avLst/>
          </a:prstGeom>
        </p:spPr>
      </p:pic>
      <p:pic>
        <p:nvPicPr>
          <p:cNvPr id="15" name="Imagen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95182" y="860154"/>
            <a:ext cx="3134041" cy="2209055"/>
          </a:xfrm>
          <a:prstGeom prst="rect">
            <a:avLst/>
          </a:prstGeom>
        </p:spPr>
      </p:pic>
      <p:pic>
        <p:nvPicPr>
          <p:cNvPr id="16" name="Imagen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79738" y="2573084"/>
            <a:ext cx="1725965" cy="1470094"/>
          </a:xfrm>
          <a:prstGeom prst="rect">
            <a:avLst/>
          </a:prstGeom>
        </p:spPr>
      </p:pic>
      <p:pic>
        <p:nvPicPr>
          <p:cNvPr id="17" name="Imagen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56885" y="3570675"/>
            <a:ext cx="1830575" cy="1397803"/>
          </a:xfrm>
          <a:prstGeom prst="rect">
            <a:avLst/>
          </a:prstGeom>
        </p:spPr>
      </p:pic>
      <p:sp>
        <p:nvSpPr>
          <p:cNvPr id="18" name="Elipse 17"/>
          <p:cNvSpPr/>
          <p:nvPr/>
        </p:nvSpPr>
        <p:spPr>
          <a:xfrm>
            <a:off x="2940065" y="1952713"/>
            <a:ext cx="484909" cy="19212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Elipse 18"/>
          <p:cNvSpPr/>
          <p:nvPr/>
        </p:nvSpPr>
        <p:spPr>
          <a:xfrm flipV="1">
            <a:off x="3519178" y="2177084"/>
            <a:ext cx="484909" cy="2592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Elipse 19"/>
          <p:cNvSpPr/>
          <p:nvPr/>
        </p:nvSpPr>
        <p:spPr>
          <a:xfrm>
            <a:off x="3997039" y="2573084"/>
            <a:ext cx="500788" cy="25447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67234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3"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48691" y="4544291"/>
            <a:ext cx="7633854" cy="484909"/>
          </a:xfrm>
          <a:prstGeom prst="rect">
            <a:avLst/>
          </a:prstGeom>
          <a:noFill/>
        </p:spPr>
        <p:txBody>
          <a:bodyPr wrap="square" rtlCol="0">
            <a:spAutoFit/>
          </a:bodyPr>
          <a:lstStyle/>
          <a:p>
            <a:endParaRPr lang="es-ES_tradnl"/>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9562"/>
            <a:ext cx="12192000" cy="8137562"/>
          </a:xfrm>
          <a:prstGeom prst="rect">
            <a:avLst/>
          </a:prstGeom>
        </p:spPr>
      </p:pic>
      <p:sp>
        <p:nvSpPr>
          <p:cNvPr id="5" name="CuadroTexto 4"/>
          <p:cNvSpPr txBox="1"/>
          <p:nvPr/>
        </p:nvSpPr>
        <p:spPr>
          <a:xfrm>
            <a:off x="1496291" y="1960592"/>
            <a:ext cx="5098473" cy="1323439"/>
          </a:xfrm>
          <a:prstGeom prst="rect">
            <a:avLst/>
          </a:prstGeom>
          <a:noFill/>
        </p:spPr>
        <p:txBody>
          <a:bodyPr wrap="square" rtlCol="0">
            <a:spAutoFit/>
          </a:bodyPr>
          <a:lstStyle/>
          <a:p>
            <a:r>
              <a:rPr lang="es-ES_tradnl" sz="2000" b="1" dirty="0" smtClean="0">
                <a:solidFill>
                  <a:schemeClr val="bg1"/>
                </a:solidFill>
              </a:rPr>
              <a:t>The </a:t>
            </a:r>
            <a:r>
              <a:rPr lang="es-ES_tradnl" sz="2000" b="1" dirty="0" err="1" smtClean="0">
                <a:solidFill>
                  <a:schemeClr val="bg1"/>
                </a:solidFill>
              </a:rPr>
              <a:t>gift</a:t>
            </a:r>
            <a:r>
              <a:rPr lang="es-ES_tradnl" sz="2000" b="1" dirty="0" smtClean="0">
                <a:solidFill>
                  <a:schemeClr val="bg1"/>
                </a:solidFill>
              </a:rPr>
              <a:t> of </a:t>
            </a:r>
            <a:r>
              <a:rPr lang="es-ES_tradnl" sz="2000" b="1" dirty="0" err="1" smtClean="0">
                <a:solidFill>
                  <a:schemeClr val="bg1"/>
                </a:solidFill>
              </a:rPr>
              <a:t>knowledge</a:t>
            </a:r>
            <a:r>
              <a:rPr lang="es-ES_tradnl" sz="2000" b="1" dirty="0" smtClean="0">
                <a:solidFill>
                  <a:schemeClr val="bg1"/>
                </a:solidFill>
              </a:rPr>
              <a:t> </a:t>
            </a:r>
            <a:r>
              <a:rPr lang="es-ES_tradnl" sz="2000" b="1" dirty="0" err="1" smtClean="0">
                <a:solidFill>
                  <a:schemeClr val="bg1"/>
                </a:solidFill>
              </a:rPr>
              <a:t>isn’t</a:t>
            </a:r>
            <a:r>
              <a:rPr lang="es-ES_tradnl" sz="2000" b="1" dirty="0" smtClean="0">
                <a:solidFill>
                  <a:schemeClr val="bg1"/>
                </a:solidFill>
              </a:rPr>
              <a:t> </a:t>
            </a:r>
            <a:r>
              <a:rPr lang="es-ES_tradnl" sz="2000" b="1" dirty="0" err="1" smtClean="0">
                <a:solidFill>
                  <a:schemeClr val="bg1"/>
                </a:solidFill>
              </a:rPr>
              <a:t>about</a:t>
            </a:r>
            <a:r>
              <a:rPr lang="es-ES_tradnl" sz="2000" b="1" dirty="0" smtClean="0">
                <a:solidFill>
                  <a:schemeClr val="bg1"/>
                </a:solidFill>
              </a:rPr>
              <a:t> </a:t>
            </a:r>
            <a:r>
              <a:rPr lang="es-ES_tradnl" sz="2000" b="1" dirty="0" err="1" smtClean="0">
                <a:solidFill>
                  <a:schemeClr val="bg1"/>
                </a:solidFill>
              </a:rPr>
              <a:t>knowing</a:t>
            </a:r>
            <a:r>
              <a:rPr lang="es-ES_tradnl" sz="2000" b="1" dirty="0" smtClean="0">
                <a:solidFill>
                  <a:schemeClr val="bg1"/>
                </a:solidFill>
              </a:rPr>
              <a:t> a </a:t>
            </a:r>
            <a:r>
              <a:rPr lang="es-ES_tradnl" sz="2000" b="1" dirty="0" err="1" smtClean="0">
                <a:solidFill>
                  <a:schemeClr val="bg1"/>
                </a:solidFill>
              </a:rPr>
              <a:t>lot</a:t>
            </a:r>
            <a:r>
              <a:rPr lang="es-ES_tradnl" sz="2000" b="1" dirty="0" smtClean="0">
                <a:solidFill>
                  <a:schemeClr val="bg1"/>
                </a:solidFill>
              </a:rPr>
              <a:t> of </a:t>
            </a:r>
            <a:r>
              <a:rPr lang="es-ES_tradnl" sz="2000" b="1" dirty="0" err="1" smtClean="0">
                <a:solidFill>
                  <a:schemeClr val="bg1"/>
                </a:solidFill>
              </a:rPr>
              <a:t>facts</a:t>
            </a:r>
            <a:r>
              <a:rPr lang="es-ES_tradnl" sz="2000" b="1" dirty="0" smtClean="0">
                <a:solidFill>
                  <a:schemeClr val="bg1"/>
                </a:solidFill>
              </a:rPr>
              <a:t>. </a:t>
            </a:r>
            <a:r>
              <a:rPr lang="es-ES_tradnl" sz="2000" b="1" dirty="0" err="1" smtClean="0">
                <a:solidFill>
                  <a:schemeClr val="bg1"/>
                </a:solidFill>
              </a:rPr>
              <a:t>It</a:t>
            </a:r>
            <a:r>
              <a:rPr lang="es-ES_tradnl" sz="2000" b="1" dirty="0" smtClean="0">
                <a:solidFill>
                  <a:schemeClr val="bg1"/>
                </a:solidFill>
              </a:rPr>
              <a:t> </a:t>
            </a:r>
            <a:r>
              <a:rPr lang="es-ES_tradnl" sz="2000" b="1" dirty="0" err="1" smtClean="0">
                <a:solidFill>
                  <a:schemeClr val="bg1"/>
                </a:solidFill>
              </a:rPr>
              <a:t>is</a:t>
            </a:r>
            <a:r>
              <a:rPr lang="es-ES_tradnl" sz="2000" b="1" dirty="0" smtClean="0">
                <a:solidFill>
                  <a:schemeClr val="bg1"/>
                </a:solidFill>
              </a:rPr>
              <a:t> </a:t>
            </a:r>
            <a:r>
              <a:rPr lang="es-ES_tradnl" sz="2000" b="1" dirty="0" err="1" smtClean="0">
                <a:solidFill>
                  <a:schemeClr val="bg1"/>
                </a:solidFill>
              </a:rPr>
              <a:t>about</a:t>
            </a:r>
            <a:r>
              <a:rPr lang="es-ES_tradnl" sz="2000" b="1" dirty="0" smtClean="0">
                <a:solidFill>
                  <a:schemeClr val="bg1"/>
                </a:solidFill>
              </a:rPr>
              <a:t> </a:t>
            </a:r>
            <a:r>
              <a:rPr lang="es-ES_tradnl" sz="2000" b="1" dirty="0" err="1" smtClean="0">
                <a:solidFill>
                  <a:schemeClr val="bg1"/>
                </a:solidFill>
              </a:rPr>
              <a:t>reaching</a:t>
            </a:r>
            <a:r>
              <a:rPr lang="es-ES_tradnl" sz="2000" b="1" dirty="0" smtClean="0">
                <a:solidFill>
                  <a:schemeClr val="bg1"/>
                </a:solidFill>
              </a:rPr>
              <a:t> </a:t>
            </a:r>
            <a:r>
              <a:rPr lang="es-ES_tradnl" sz="2000" b="1" dirty="0" err="1" smtClean="0">
                <a:solidFill>
                  <a:schemeClr val="bg1"/>
                </a:solidFill>
              </a:rPr>
              <a:t>God</a:t>
            </a:r>
            <a:r>
              <a:rPr lang="es-ES_tradnl" sz="2000" b="1" dirty="0" smtClean="0">
                <a:solidFill>
                  <a:schemeClr val="bg1"/>
                </a:solidFill>
              </a:rPr>
              <a:t> </a:t>
            </a:r>
            <a:r>
              <a:rPr lang="es-ES_tradnl" sz="2000" b="1" dirty="0" err="1" smtClean="0">
                <a:solidFill>
                  <a:schemeClr val="bg1"/>
                </a:solidFill>
              </a:rPr>
              <a:t>through</a:t>
            </a:r>
            <a:r>
              <a:rPr lang="es-ES_tradnl" sz="2000" b="1" dirty="0" smtClean="0">
                <a:solidFill>
                  <a:schemeClr val="bg1"/>
                </a:solidFill>
              </a:rPr>
              <a:t> </a:t>
            </a:r>
            <a:r>
              <a:rPr lang="es-ES_tradnl" sz="2000" b="1" dirty="0" err="1" smtClean="0">
                <a:solidFill>
                  <a:schemeClr val="bg1"/>
                </a:solidFill>
              </a:rPr>
              <a:t>his</a:t>
            </a:r>
            <a:r>
              <a:rPr lang="es-ES_tradnl" sz="2000" b="1" dirty="0" smtClean="0">
                <a:solidFill>
                  <a:schemeClr val="bg1"/>
                </a:solidFill>
              </a:rPr>
              <a:t> </a:t>
            </a:r>
            <a:r>
              <a:rPr lang="es-ES_tradnl" sz="2000" b="1" dirty="0" err="1" smtClean="0">
                <a:solidFill>
                  <a:schemeClr val="bg1"/>
                </a:solidFill>
              </a:rPr>
              <a:t>creation</a:t>
            </a:r>
            <a:r>
              <a:rPr lang="es-ES_tradnl" sz="2000" b="1" dirty="0" smtClean="0">
                <a:solidFill>
                  <a:schemeClr val="bg1"/>
                </a:solidFill>
              </a:rPr>
              <a:t>, </a:t>
            </a:r>
            <a:r>
              <a:rPr lang="es-ES_tradnl" sz="2000" b="1" dirty="0" err="1" smtClean="0">
                <a:solidFill>
                  <a:schemeClr val="bg1"/>
                </a:solidFill>
              </a:rPr>
              <a:t>using</a:t>
            </a:r>
            <a:r>
              <a:rPr lang="es-ES_tradnl" sz="2000" b="1" dirty="0" smtClean="0">
                <a:solidFill>
                  <a:schemeClr val="bg1"/>
                </a:solidFill>
              </a:rPr>
              <a:t> </a:t>
            </a:r>
            <a:r>
              <a:rPr lang="es-ES_tradnl" sz="2000" b="1" dirty="0" err="1" smtClean="0">
                <a:solidFill>
                  <a:schemeClr val="bg1"/>
                </a:solidFill>
              </a:rPr>
              <a:t>creatures</a:t>
            </a:r>
            <a:r>
              <a:rPr lang="es-ES_tradnl" sz="2000" b="1" dirty="0" smtClean="0">
                <a:solidFill>
                  <a:schemeClr val="bg1"/>
                </a:solidFill>
              </a:rPr>
              <a:t> to </a:t>
            </a:r>
            <a:r>
              <a:rPr lang="es-ES_tradnl" sz="2000" b="1" dirty="0" err="1" smtClean="0">
                <a:solidFill>
                  <a:schemeClr val="bg1"/>
                </a:solidFill>
              </a:rPr>
              <a:t>reach</a:t>
            </a:r>
            <a:r>
              <a:rPr lang="es-ES_tradnl" sz="2000" b="1" dirty="0" smtClean="0">
                <a:solidFill>
                  <a:schemeClr val="bg1"/>
                </a:solidFill>
              </a:rPr>
              <a:t> the </a:t>
            </a:r>
            <a:r>
              <a:rPr lang="es-ES_tradnl" sz="2000" b="1" dirty="0" err="1" smtClean="0">
                <a:solidFill>
                  <a:schemeClr val="bg1"/>
                </a:solidFill>
              </a:rPr>
              <a:t>Creator</a:t>
            </a:r>
            <a:r>
              <a:rPr lang="es-ES_tradnl" sz="2000" b="1" dirty="0" smtClean="0">
                <a:solidFill>
                  <a:schemeClr val="bg1"/>
                </a:solidFill>
              </a:rPr>
              <a:t>.</a:t>
            </a:r>
            <a:endParaRPr lang="es-ES_tradnl" sz="2000" b="1" dirty="0">
              <a:solidFill>
                <a:schemeClr val="bg1"/>
              </a:solidFill>
            </a:endParaRPr>
          </a:p>
        </p:txBody>
      </p:sp>
      <p:sp>
        <p:nvSpPr>
          <p:cNvPr id="4" name="CuadroTexto 3"/>
          <p:cNvSpPr txBox="1"/>
          <p:nvPr/>
        </p:nvSpPr>
        <p:spPr>
          <a:xfrm>
            <a:off x="1496291" y="4209172"/>
            <a:ext cx="5486400" cy="400110"/>
          </a:xfrm>
          <a:prstGeom prst="rect">
            <a:avLst/>
          </a:prstGeom>
          <a:noFill/>
        </p:spPr>
        <p:txBody>
          <a:bodyPr wrap="square" rtlCol="0">
            <a:spAutoFit/>
          </a:bodyPr>
          <a:lstStyle/>
          <a:p>
            <a:r>
              <a:rPr lang="es-ES_tradnl" sz="2000" b="1" dirty="0" err="1" smtClean="0">
                <a:solidFill>
                  <a:schemeClr val="bg1"/>
                </a:solidFill>
              </a:rPr>
              <a:t>It</a:t>
            </a:r>
            <a:r>
              <a:rPr lang="es-ES_tradnl" sz="2000" b="1" dirty="0" smtClean="0">
                <a:solidFill>
                  <a:schemeClr val="bg1"/>
                </a:solidFill>
              </a:rPr>
              <a:t> </a:t>
            </a:r>
            <a:r>
              <a:rPr lang="es-ES_tradnl" sz="2000" b="1" dirty="0" err="1" smtClean="0">
                <a:solidFill>
                  <a:schemeClr val="bg1"/>
                </a:solidFill>
              </a:rPr>
              <a:t>helps</a:t>
            </a:r>
            <a:r>
              <a:rPr lang="es-ES_tradnl" sz="2000" b="1" dirty="0" smtClean="0">
                <a:solidFill>
                  <a:schemeClr val="bg1"/>
                </a:solidFill>
              </a:rPr>
              <a:t> </a:t>
            </a:r>
            <a:r>
              <a:rPr lang="es-ES_tradnl" sz="2000" b="1" dirty="0" err="1" smtClean="0">
                <a:solidFill>
                  <a:schemeClr val="bg1"/>
                </a:solidFill>
              </a:rPr>
              <a:t>us</a:t>
            </a:r>
            <a:r>
              <a:rPr lang="es-ES_tradnl" sz="2000" b="1" dirty="0" smtClean="0">
                <a:solidFill>
                  <a:schemeClr val="bg1"/>
                </a:solidFill>
              </a:rPr>
              <a:t> to </a:t>
            </a:r>
            <a:r>
              <a:rPr lang="es-ES_tradnl" sz="2000" b="1" dirty="0" err="1" smtClean="0">
                <a:solidFill>
                  <a:schemeClr val="bg1"/>
                </a:solidFill>
              </a:rPr>
              <a:t>see</a:t>
            </a:r>
            <a:r>
              <a:rPr lang="es-ES_tradnl" sz="2000" b="1" dirty="0" smtClean="0">
                <a:solidFill>
                  <a:schemeClr val="bg1"/>
                </a:solidFill>
              </a:rPr>
              <a:t> </a:t>
            </a:r>
            <a:r>
              <a:rPr lang="es-ES_tradnl" sz="2000" b="1" dirty="0" err="1" smtClean="0">
                <a:solidFill>
                  <a:schemeClr val="bg1"/>
                </a:solidFill>
              </a:rPr>
              <a:t>things</a:t>
            </a:r>
            <a:r>
              <a:rPr lang="es-ES_tradnl" sz="2000" b="1" dirty="0" smtClean="0">
                <a:solidFill>
                  <a:schemeClr val="bg1"/>
                </a:solidFill>
              </a:rPr>
              <a:t> in a more spiritual </a:t>
            </a:r>
            <a:r>
              <a:rPr lang="es-ES_tradnl" sz="2000" b="1" dirty="0" err="1" smtClean="0">
                <a:solidFill>
                  <a:schemeClr val="bg1"/>
                </a:solidFill>
              </a:rPr>
              <a:t>way</a:t>
            </a:r>
            <a:r>
              <a:rPr lang="es-ES_tradnl" sz="2000" b="1" dirty="0" smtClean="0">
                <a:solidFill>
                  <a:schemeClr val="bg1"/>
                </a:solidFill>
              </a:rPr>
              <a:t>. </a:t>
            </a:r>
            <a:endParaRPr lang="es-ES_tradnl" sz="2000" b="1" dirty="0">
              <a:solidFill>
                <a:schemeClr val="bg1"/>
              </a:solidFill>
            </a:endParaRPr>
          </a:p>
        </p:txBody>
      </p:sp>
    </p:spTree>
    <p:extLst>
      <p:ext uri="{BB962C8B-B14F-4D97-AF65-F5344CB8AC3E}">
        <p14:creationId xmlns:p14="http://schemas.microsoft.com/office/powerpoint/2010/main" val="53026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957454" y="304800"/>
            <a:ext cx="5943600" cy="461665"/>
          </a:xfrm>
          <a:prstGeom prst="rect">
            <a:avLst/>
          </a:prstGeom>
          <a:noFill/>
        </p:spPr>
        <p:txBody>
          <a:bodyPr wrap="square" rtlCol="0">
            <a:spAutoFit/>
          </a:bodyPr>
          <a:lstStyle/>
          <a:p>
            <a:r>
              <a:rPr lang="es-ES_tradnl" sz="2400" dirty="0" smtClean="0">
                <a:effectLst>
                  <a:outerShdw blurRad="50800" dist="76200" dir="2700000" algn="tl" rotWithShape="0">
                    <a:prstClr val="black">
                      <a:alpha val="40000"/>
                    </a:prstClr>
                  </a:outerShdw>
                </a:effectLst>
              </a:rPr>
              <a:t>KNOWLEDGE in </a:t>
            </a:r>
            <a:r>
              <a:rPr lang="es-ES_tradnl" sz="2400" dirty="0" err="1" smtClean="0">
                <a:effectLst>
                  <a:outerShdw blurRad="50800" dist="76200" dir="2700000" algn="tl" rotWithShape="0">
                    <a:prstClr val="black">
                      <a:alpha val="40000"/>
                    </a:prstClr>
                  </a:outerShdw>
                </a:effectLst>
              </a:rPr>
              <a:t>the</a:t>
            </a:r>
            <a:r>
              <a:rPr lang="es-ES_tradnl" sz="2400" dirty="0" smtClean="0">
                <a:effectLst>
                  <a:outerShdw blurRad="50800" dist="76200" dir="2700000" algn="tl" rotWithShape="0">
                    <a:prstClr val="black">
                      <a:alpha val="40000"/>
                    </a:prstClr>
                  </a:outerShdw>
                </a:effectLst>
              </a:rPr>
              <a:t> </a:t>
            </a:r>
            <a:r>
              <a:rPr lang="es-ES_tradnl" sz="2400" dirty="0" err="1" smtClean="0">
                <a:effectLst>
                  <a:outerShdw blurRad="50800" dist="76200" dir="2700000" algn="tl" rotWithShape="0">
                    <a:prstClr val="black">
                      <a:alpha val="40000"/>
                    </a:prstClr>
                  </a:outerShdw>
                </a:effectLst>
              </a:rPr>
              <a:t>life</a:t>
            </a:r>
            <a:r>
              <a:rPr lang="es-ES_tradnl" sz="2400" dirty="0" smtClean="0">
                <a:effectLst>
                  <a:outerShdw blurRad="50800" dist="76200" dir="2700000" algn="tl" rotWithShape="0">
                    <a:prstClr val="black">
                      <a:alpha val="40000"/>
                    </a:prstClr>
                  </a:outerShdw>
                </a:effectLst>
              </a:rPr>
              <a:t> of St. Francis de Sales</a:t>
            </a:r>
            <a:endParaRPr lang="es-ES_tradnl" sz="2400" dirty="0">
              <a:effectLst>
                <a:outerShdw blurRad="50800" dist="76200" dir="2700000" algn="tl" rotWithShape="0">
                  <a:prstClr val="black">
                    <a:alpha val="40000"/>
                  </a:prstClr>
                </a:outerShdw>
              </a:effectLst>
            </a:endParaRPr>
          </a:p>
        </p:txBody>
      </p:sp>
      <p:pic>
        <p:nvPicPr>
          <p:cNvPr id="2" name="Imagen 1"/>
          <p:cNvPicPr>
            <a:picLocks noChangeAspect="1"/>
          </p:cNvPicPr>
          <p:nvPr/>
        </p:nvPicPr>
        <p:blipFill>
          <a:blip r:embed="rId2"/>
          <a:stretch>
            <a:fillRect/>
          </a:stretch>
        </p:blipFill>
        <p:spPr>
          <a:xfrm>
            <a:off x="0" y="-22861"/>
            <a:ext cx="5430982" cy="6924502"/>
          </a:xfrm>
          <a:prstGeom prst="rect">
            <a:avLst/>
          </a:prstGeom>
        </p:spPr>
      </p:pic>
      <p:sp>
        <p:nvSpPr>
          <p:cNvPr id="5" name="CuadroTexto 4"/>
          <p:cNvSpPr txBox="1"/>
          <p:nvPr/>
        </p:nvSpPr>
        <p:spPr>
          <a:xfrm>
            <a:off x="6483928" y="1385454"/>
            <a:ext cx="4405745" cy="4524315"/>
          </a:xfrm>
          <a:prstGeom prst="rect">
            <a:avLst/>
          </a:prstGeom>
          <a:noFill/>
        </p:spPr>
        <p:txBody>
          <a:bodyPr wrap="square" rtlCol="0">
            <a:spAutoFit/>
          </a:bodyPr>
          <a:lstStyle/>
          <a:p>
            <a:r>
              <a:rPr lang="en-US" dirty="0" smtClean="0"/>
              <a:t>     Francis </a:t>
            </a:r>
            <a:r>
              <a:rPr lang="en-US" dirty="0"/>
              <a:t>de Sales was born at the Chateau de Sales in Swiss Savoy on August 21, 1567. From a very young age, Francis knew that He wanted to give his life totally to God. He was obedient, truthful, and habitually generous to those less fortunate than himself.</a:t>
            </a:r>
          </a:p>
          <a:p>
            <a:endParaRPr lang="en-US" dirty="0"/>
          </a:p>
          <a:p>
            <a:r>
              <a:rPr lang="en-US" dirty="0" smtClean="0"/>
              <a:t>     He </a:t>
            </a:r>
            <a:r>
              <a:rPr lang="en-US" dirty="0"/>
              <a:t>was ordained a priest at the age of 26, and later became the Bishop of Geneva.</a:t>
            </a:r>
          </a:p>
          <a:p>
            <a:endParaRPr lang="en-US" dirty="0"/>
          </a:p>
          <a:p>
            <a:r>
              <a:rPr lang="en-US" dirty="0"/>
              <a:t> </a:t>
            </a:r>
            <a:r>
              <a:rPr lang="en-US" dirty="0" smtClean="0"/>
              <a:t>    One </a:t>
            </a:r>
            <a:r>
              <a:rPr lang="en-US" dirty="0"/>
              <a:t>of the missions that Bishops have is preaching. When Francis preached, he would often use examples from nature to teach his people spiritual things. He loved God’s creation, and used it to bring others closer to God.  </a:t>
            </a:r>
          </a:p>
        </p:txBody>
      </p:sp>
    </p:spTree>
    <p:extLst>
      <p:ext uri="{BB962C8B-B14F-4D97-AF65-F5344CB8AC3E}">
        <p14:creationId xmlns:p14="http://schemas.microsoft.com/office/powerpoint/2010/main" val="1434118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TotalTime>
  <Words>1607</Words>
  <Application>Microsoft Office PowerPoint</Application>
  <PresentationFormat>Widescreen</PresentationFormat>
  <Paragraphs>84</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Beirut</vt:lpstr>
      <vt:lpstr>Bradley Hand ITC</vt:lpstr>
      <vt:lpstr>Calibri</vt:lpstr>
      <vt:lpstr>Calibri Light</vt:lpstr>
      <vt:lpstr>Imprint MT Shadow</vt:lpstr>
      <vt:lpstr>Mangal</vt:lpstr>
      <vt:lpstr>Miriam Fixed</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Sheena Darcy</cp:lastModifiedBy>
  <cp:revision>79</cp:revision>
  <dcterms:created xsi:type="dcterms:W3CDTF">2018-01-29T18:02:55Z</dcterms:created>
  <dcterms:modified xsi:type="dcterms:W3CDTF">2018-02-20T09:26:10Z</dcterms:modified>
</cp:coreProperties>
</file>